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 id="2147483798" r:id="rId5"/>
  </p:sldMasterIdLst>
  <p:notesMasterIdLst>
    <p:notesMasterId r:id="rId24"/>
  </p:notesMasterIdLst>
  <p:handoutMasterIdLst>
    <p:handoutMasterId r:id="rId25"/>
  </p:handoutMasterIdLst>
  <p:sldIdLst>
    <p:sldId id="256" r:id="rId6"/>
    <p:sldId id="272" r:id="rId7"/>
    <p:sldId id="317" r:id="rId8"/>
    <p:sldId id="279" r:id="rId9"/>
    <p:sldId id="289" r:id="rId10"/>
    <p:sldId id="324" r:id="rId11"/>
    <p:sldId id="323" r:id="rId12"/>
    <p:sldId id="328" r:id="rId13"/>
    <p:sldId id="329" r:id="rId14"/>
    <p:sldId id="312" r:id="rId15"/>
    <p:sldId id="321" r:id="rId16"/>
    <p:sldId id="322" r:id="rId17"/>
    <p:sldId id="258" r:id="rId18"/>
    <p:sldId id="318" r:id="rId19"/>
    <p:sldId id="319" r:id="rId20"/>
    <p:sldId id="320" r:id="rId21"/>
    <p:sldId id="325" r:id="rId22"/>
    <p:sldId id="32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85440" autoAdjust="0"/>
  </p:normalViewPr>
  <p:slideViewPr>
    <p:cSldViewPr>
      <p:cViewPr varScale="1">
        <p:scale>
          <a:sx n="59" d="100"/>
          <a:sy n="59" d="100"/>
        </p:scale>
        <p:origin x="15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9DB31-AC79-44AD-AC23-B6934B24358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F405670-B1E7-4D0D-83C7-D1ABD4C5BB90}" type="pres">
      <dgm:prSet presAssocID="{F029DB31-AC79-44AD-AC23-B6934B243586}" presName="cycle" presStyleCnt="0">
        <dgm:presLayoutVars>
          <dgm:dir/>
          <dgm:resizeHandles val="exact"/>
        </dgm:presLayoutVars>
      </dgm:prSet>
      <dgm:spPr/>
      <dgm:t>
        <a:bodyPr/>
        <a:lstStyle/>
        <a:p>
          <a:endParaRPr lang="en-US"/>
        </a:p>
      </dgm:t>
    </dgm:pt>
  </dgm:ptLst>
  <dgm:cxnLst>
    <dgm:cxn modelId="{9186692B-B954-461A-BE6F-B48AF2A5D7AD}" type="presOf" srcId="{F029DB31-AC79-44AD-AC23-B6934B243586}" destId="{9F405670-B1E7-4D0D-83C7-D1ABD4C5BB9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r>
              <a:rPr lang="en-US" smtClean="0"/>
              <a:t>4/24/2018</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B7CC0D12-24C5-4FBF-916C-7A51168D3BDC}" type="slidenum">
              <a:rPr lang="en-US" smtClean="0"/>
              <a:t>‹#›</a:t>
            </a:fld>
            <a:endParaRPr lang="en-US"/>
          </a:p>
        </p:txBody>
      </p:sp>
    </p:spTree>
    <p:extLst>
      <p:ext uri="{BB962C8B-B14F-4D97-AF65-F5344CB8AC3E}">
        <p14:creationId xmlns:p14="http://schemas.microsoft.com/office/powerpoint/2010/main" val="19788583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r>
              <a:rPr lang="en-US" smtClean="0"/>
              <a:t>4/24/2018</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190FE3D-6173-4588-9D5F-953F3B906B56}" type="slidenum">
              <a:rPr lang="en-US" smtClean="0"/>
              <a:t>‹#›</a:t>
            </a:fld>
            <a:endParaRPr lang="en-US"/>
          </a:p>
        </p:txBody>
      </p:sp>
    </p:spTree>
    <p:extLst>
      <p:ext uri="{BB962C8B-B14F-4D97-AF65-F5344CB8AC3E}">
        <p14:creationId xmlns:p14="http://schemas.microsoft.com/office/powerpoint/2010/main" val="288960786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Date Placeholder 5"/>
          <p:cNvSpPr>
            <a:spLocks noGrp="1"/>
          </p:cNvSpPr>
          <p:nvPr>
            <p:ph type="dt" idx="10"/>
          </p:nvPr>
        </p:nvSpPr>
        <p:spPr/>
        <p:txBody>
          <a:bodyPr/>
          <a:lstStyle/>
          <a:p>
            <a:r>
              <a:rPr lang="en-US" dirty="0" smtClean="0"/>
              <a:t>4/24/2018</a:t>
            </a:r>
            <a:endParaRPr lang="en-US" dirty="0"/>
          </a:p>
        </p:txBody>
      </p:sp>
    </p:spTree>
    <p:extLst>
      <p:ext uri="{BB962C8B-B14F-4D97-AF65-F5344CB8AC3E}">
        <p14:creationId xmlns:p14="http://schemas.microsoft.com/office/powerpoint/2010/main" val="180243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home base for all proposal or</a:t>
            </a:r>
            <a:r>
              <a:rPr lang="en-US" baseline="0" dirty="0" smtClean="0"/>
              <a:t> award management information and activities.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79141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Smartform</a:t>
            </a:r>
            <a:r>
              <a:rPr lang="en-US" dirty="0" smtClean="0"/>
              <a:t> is the beating heart of your Workspace.  The</a:t>
            </a:r>
            <a:r>
              <a:rPr lang="en-US" baseline="0" dirty="0" smtClean="0"/>
              <a:t> </a:t>
            </a:r>
            <a:r>
              <a:rPr lang="en-US" baseline="0" dirty="0" err="1" smtClean="0"/>
              <a:t>smartform</a:t>
            </a:r>
            <a:r>
              <a:rPr lang="en-US" baseline="0" dirty="0" smtClean="0"/>
              <a:t> for each workspace is the first action under the State on the left.  Depending on the state, you will have the option to either Edit or View the </a:t>
            </a:r>
            <a:r>
              <a:rPr lang="en-US" baseline="0" dirty="0" err="1" smtClean="0"/>
              <a:t>smartform</a:t>
            </a:r>
            <a:r>
              <a:rPr lang="en-US" baseline="0" dirty="0" smtClean="0"/>
              <a:t>.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611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186245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93455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59639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80980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I’m sure you’re all aware, RAMP is a multi-functional research administration tool that will help us tie all of the various research administration functions together.  ACUC, IRB and Agreements are already live, and this training will teach you how to use one of the RAMP Grants features, proposal and SF424 preparation and submission.  Kerry Peluso and Angie Rowe have been spearheading the implementation of this system, with Pam Ray leading the Grants module.  </a:t>
            </a:r>
            <a:endParaRPr lang="en-US" dirty="0"/>
          </a:p>
        </p:txBody>
      </p:sp>
      <p:sp>
        <p:nvSpPr>
          <p:cNvPr id="6" name="Date Placeholder 5"/>
          <p:cNvSpPr>
            <a:spLocks noGrp="1"/>
          </p:cNvSpPr>
          <p:nvPr>
            <p:ph type="dt" idx="10"/>
          </p:nvPr>
        </p:nvSpPr>
        <p:spPr/>
        <p:txBody>
          <a:bodyPr/>
          <a:lstStyle/>
          <a:p>
            <a:r>
              <a:rPr lang="en-US" dirty="0" smtClean="0"/>
              <a:t>4/24/2018</a:t>
            </a:r>
            <a:endParaRPr lang="en-US" dirty="0"/>
          </a:p>
        </p:txBody>
      </p:sp>
    </p:spTree>
    <p:extLst>
      <p:ext uri="{BB962C8B-B14F-4D97-AF65-F5344CB8AC3E}">
        <p14:creationId xmlns:p14="http://schemas.microsoft.com/office/powerpoint/2010/main" val="306826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4/24/2018</a:t>
            </a:r>
            <a:endParaRPr lang="en-US" dirty="0"/>
          </a:p>
        </p:txBody>
      </p:sp>
    </p:spTree>
    <p:extLst>
      <p:ext uri="{BB962C8B-B14F-4D97-AF65-F5344CB8AC3E}">
        <p14:creationId xmlns:p14="http://schemas.microsoft.com/office/powerpoint/2010/main" val="388351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a:t>
            </a:r>
            <a:r>
              <a:rPr lang="en-US" baseline="0" dirty="0" smtClean="0"/>
              <a:t> topics we be addressed in phases.  The trainings listed on the website are not the only trainings we will be offering.  While everyone is encouraged to attend training topics relevant for their jobs during this cycle, training will continue to be offered after go-live.  You can always feel free to contact Angie or Kerry to schedule something specific for an academic department.  Show sample of HTG.  </a:t>
            </a:r>
            <a:endParaRPr lang="en-US" dirty="0"/>
          </a:p>
        </p:txBody>
      </p:sp>
      <p:sp>
        <p:nvSpPr>
          <p:cNvPr id="6" name="Date Placeholder 5"/>
          <p:cNvSpPr>
            <a:spLocks noGrp="1"/>
          </p:cNvSpPr>
          <p:nvPr>
            <p:ph type="dt" idx="10"/>
          </p:nvPr>
        </p:nvSpPr>
        <p:spPr/>
        <p:txBody>
          <a:bodyPr/>
          <a:lstStyle/>
          <a:p>
            <a:r>
              <a:rPr lang="en-US" dirty="0" smtClean="0"/>
              <a:t>4/24/2018</a:t>
            </a:r>
            <a:endParaRPr lang="en-US" dirty="0"/>
          </a:p>
        </p:txBody>
      </p:sp>
    </p:spTree>
    <p:extLst>
      <p:ext uri="{BB962C8B-B14F-4D97-AF65-F5344CB8AC3E}">
        <p14:creationId xmlns:p14="http://schemas.microsoft.com/office/powerpoint/2010/main" val="180163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the chat feature to ask questions as we move through the presentation.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26613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the chat feature to ask questions as we move through the presentation.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267727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58166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Dashboard is the Grand Central Station for all of the</a:t>
            </a:r>
            <a:r>
              <a:rPr lang="en-US" baseline="0" dirty="0" smtClean="0"/>
              <a:t> proposals and awards that are in processing. </a:t>
            </a:r>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94397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4/24/2018</a:t>
            </a:r>
            <a:endParaRPr lang="en-US"/>
          </a:p>
        </p:txBody>
      </p:sp>
    </p:spTree>
    <p:extLst>
      <p:ext uri="{BB962C8B-B14F-4D97-AF65-F5344CB8AC3E}">
        <p14:creationId xmlns:p14="http://schemas.microsoft.com/office/powerpoint/2010/main" val="31504855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4/24/2018</a:t>
            </a:r>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3" name="Oval 12"/>
          <p:cNvSpPr/>
          <p:nvPr/>
        </p:nvSpPr>
        <p:spPr>
          <a:xfrm>
            <a:off x="4258056"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7366" y="2084622"/>
            <a:ext cx="670979" cy="670979"/>
          </a:xfrm>
          <a:prstGeom prst="rect">
            <a:avLst/>
          </a:prstGeom>
        </p:spPr>
      </p:pic>
    </p:spTree>
    <p:extLst>
      <p:ext uri="{BB962C8B-B14F-4D97-AF65-F5344CB8AC3E}">
        <p14:creationId xmlns:p14="http://schemas.microsoft.com/office/powerpoint/2010/main" val="3077480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9110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821170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4/24/2018</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58056"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7366" y="2084622"/>
            <a:ext cx="670979" cy="670979"/>
          </a:xfrm>
          <a:prstGeom prst="rect">
            <a:avLst/>
          </a:prstGeom>
        </p:spPr>
      </p:pic>
    </p:spTree>
    <p:extLst>
      <p:ext uri="{BB962C8B-B14F-4D97-AF65-F5344CB8AC3E}">
        <p14:creationId xmlns:p14="http://schemas.microsoft.com/office/powerpoint/2010/main" val="2696197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09651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Garamond" panose="02020404030301010803"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8" name="Straight Connector 7"/>
          <p:cNvSpPr>
            <a:spLocks noChangeShapeType="1"/>
          </p:cNvSpPr>
          <p:nvPr/>
        </p:nvSpPr>
        <p:spPr bwMode="auto">
          <a:xfrm>
            <a:off x="152400" y="2438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a:spLocks noChangeAspect="1"/>
          </p:cNvSpPr>
          <p:nvPr/>
        </p:nvSpPr>
        <p:spPr>
          <a:xfrm>
            <a:off x="4273296" y="2150484"/>
            <a:ext cx="597408" cy="58662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Garamond" panose="02020404030301010803" pitchFamily="18" charset="0"/>
              </a:defRPr>
            </a:lvl1pPr>
          </a:lstStyle>
          <a:p>
            <a:r>
              <a:rPr kumimoji="0" lang="en-US" smtClean="0"/>
              <a:t>Click to edit Master title style</a:t>
            </a:r>
            <a:endParaRPr kumimoji="0" lang="en-US" dirty="0"/>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6510" y="2102910"/>
            <a:ext cx="670979" cy="670979"/>
          </a:xfrm>
          <a:prstGeom prst="rect">
            <a:avLst/>
          </a:prstGeom>
        </p:spPr>
      </p:pic>
    </p:spTree>
    <p:extLst>
      <p:ext uri="{BB962C8B-B14F-4D97-AF65-F5344CB8AC3E}">
        <p14:creationId xmlns:p14="http://schemas.microsoft.com/office/powerpoint/2010/main" val="1143819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4/24/2018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traight Connector 8"/>
          <p:cNvSpPr>
            <a:spLocks noChangeShapeType="1"/>
          </p:cNvSpPr>
          <p:nvPr/>
        </p:nvSpPr>
        <p:spPr bwMode="auto">
          <a:xfrm flipV="1">
            <a:off x="4572000" y="1586039"/>
            <a:ext cx="0" cy="48021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extLst>
      <p:ext uri="{BB962C8B-B14F-4D97-AF65-F5344CB8AC3E}">
        <p14:creationId xmlns:p14="http://schemas.microsoft.com/office/powerpoint/2010/main" val="3622172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45922" y="1379692"/>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r>
              <a:rPr lang="en-US" smtClean="0"/>
              <a:t>4/24/2018</a:t>
            </a:r>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82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5767" y="96726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6983" y="944277"/>
            <a:ext cx="667512" cy="667512"/>
          </a:xfrm>
          <a:prstGeom prst="rect">
            <a:avLst/>
          </a:prstGeom>
        </p:spPr>
      </p:pic>
    </p:spTree>
    <p:extLst>
      <p:ext uri="{BB962C8B-B14F-4D97-AF65-F5344CB8AC3E}">
        <p14:creationId xmlns:p14="http://schemas.microsoft.com/office/powerpoint/2010/main" val="747057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4/24/2018</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9880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4/24/2018</a:t>
            </a:r>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26133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latin typeface="Garamond" panose="02020404030301010803" pitchFamily="18" charset="0"/>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Garamond" panose="02020404030301010803"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r>
              <a:rPr lang="en-US" smtClean="0"/>
              <a:t>4/24/2018</a:t>
            </a:r>
            <a:endParaRPr lang="en-US" dirty="0"/>
          </a:p>
        </p:txBody>
      </p:sp>
      <p:sp>
        <p:nvSpPr>
          <p:cNvPr id="4" name="Oval 3"/>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0" name="Content Placeholder 19"/>
          <p:cNvSpPr>
            <a:spLocks noGrp="1"/>
          </p:cNvSpPr>
          <p:nvPr>
            <p:ph sz="quarter" idx="1"/>
          </p:nvPr>
        </p:nvSpPr>
        <p:spPr>
          <a:xfrm>
            <a:off x="3112837" y="723900"/>
            <a:ext cx="5638800" cy="541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155847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3894053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Garamond" panose="02020404030301010803" pitchFamily="18" charset="0"/>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latin typeface="Garamond" panose="02020404030301010803" pitchFamily="18" charset="0"/>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r>
              <a:rPr lang="en-US" smtClean="0"/>
              <a:t>4/24/2018</a:t>
            </a:r>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5" name="Oval 24"/>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2974760" y="771779"/>
            <a:ext cx="5867400" cy="4267200"/>
          </a:xfrm>
          <a:noFill/>
        </p:spPr>
        <p:txBody>
          <a:bodyPr/>
          <a:lstStyle>
            <a:lvl1pPr marL="0" indent="0">
              <a:buNone/>
              <a:defRPr sz="3200">
                <a:latin typeface="Garamond" panose="02020404030301010803" pitchFamily="18" charset="0"/>
              </a:defRPr>
            </a:lvl1pPr>
          </a:lstStyle>
          <a:p>
            <a:r>
              <a:rPr kumimoji="0" lang="en-US" smtClean="0"/>
              <a:t>Click icon to add picture</a:t>
            </a:r>
            <a:endParaRPr kumimoji="0" lang="en-US" dirty="0"/>
          </a:p>
        </p:txBody>
      </p:sp>
    </p:spTree>
    <p:extLst>
      <p:ext uri="{BB962C8B-B14F-4D97-AF65-F5344CB8AC3E}">
        <p14:creationId xmlns:p14="http://schemas.microsoft.com/office/powerpoint/2010/main" val="3945657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889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r>
              <a:rPr lang="en-US" smtClean="0"/>
              <a:t>4/24/2018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81952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Garamond" panose="02020404030301010803"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r>
              <a:rPr lang="en-US" smtClean="0"/>
              <a:t>4/24/2018</a:t>
            </a:r>
            <a:endParaRPr lang="en-US"/>
          </a:p>
        </p:txBody>
      </p:sp>
      <p:sp>
        <p:nvSpPr>
          <p:cNvPr id="8" name="Straight Connector 7"/>
          <p:cNvSpPr>
            <a:spLocks noChangeShapeType="1"/>
          </p:cNvSpPr>
          <p:nvPr/>
        </p:nvSpPr>
        <p:spPr bwMode="auto">
          <a:xfrm>
            <a:off x="152400" y="2438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Oval 9"/>
          <p:cNvSpPr>
            <a:spLocks noChangeAspect="1"/>
          </p:cNvSpPr>
          <p:nvPr/>
        </p:nvSpPr>
        <p:spPr>
          <a:xfrm>
            <a:off x="4273296" y="2150484"/>
            <a:ext cx="597408" cy="58662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Garamond" panose="02020404030301010803" pitchFamily="18" charset="0"/>
              </a:defRPr>
            </a:lvl1pPr>
          </a:lstStyle>
          <a:p>
            <a:r>
              <a:rPr kumimoji="0" lang="en-US" smtClean="0"/>
              <a:t>Click to edit Master title style</a:t>
            </a:r>
            <a:endParaRPr kumimoji="0" lang="en-US" dirty="0"/>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6510" y="2102910"/>
            <a:ext cx="670979" cy="670979"/>
          </a:xfrm>
          <a:prstGeom prst="rect">
            <a:avLst/>
          </a:prstGeom>
        </p:spPr>
      </p:pic>
    </p:spTree>
    <p:extLst>
      <p:ext uri="{BB962C8B-B14F-4D97-AF65-F5344CB8AC3E}">
        <p14:creationId xmlns:p14="http://schemas.microsoft.com/office/powerpoint/2010/main" val="1503437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4/24/2018</a:t>
            </a:r>
            <a:endParaRPr lang="en-US"/>
          </a:p>
        </p:txBody>
      </p:sp>
      <p:sp>
        <p:nvSpPr>
          <p:cNvPr id="6" name="Footer Placeholder 5"/>
          <p:cNvSpPr>
            <a:spLocks noGrp="1"/>
          </p:cNvSpPr>
          <p:nvPr>
            <p:ph type="ftr" sz="quarter" idx="11"/>
          </p:nvPr>
        </p:nvSpPr>
        <p:spPr/>
        <p:txBody>
          <a:bodyPr/>
          <a:lstStyle/>
          <a:p>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traight Connector 8"/>
          <p:cNvSpPr>
            <a:spLocks noChangeShapeType="1"/>
          </p:cNvSpPr>
          <p:nvPr/>
        </p:nvSpPr>
        <p:spPr bwMode="auto">
          <a:xfrm flipV="1">
            <a:off x="4572000" y="1586039"/>
            <a:ext cx="0" cy="48021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Tree>
    <p:extLst>
      <p:ext uri="{BB962C8B-B14F-4D97-AF65-F5344CB8AC3E}">
        <p14:creationId xmlns:p14="http://schemas.microsoft.com/office/powerpoint/2010/main" val="1473493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1" name="Rectangle 10"/>
          <p:cNvSpPr/>
          <p:nvPr/>
        </p:nvSpPr>
        <p:spPr>
          <a:xfrm>
            <a:off x="145922" y="1379692"/>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Garamond" panose="02020404030301010803"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r>
              <a:rPr lang="en-US" smtClean="0"/>
              <a:t>4/24/2018</a:t>
            </a:r>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825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4" name="Content Placeholder 23"/>
          <p:cNvSpPr>
            <a:spLocks noGrp="1"/>
          </p:cNvSpPr>
          <p:nvPr>
            <p:ph sz="quarter" idx="2"/>
          </p:nvPr>
        </p:nvSpPr>
        <p:spPr>
          <a:xfrm>
            <a:off x="301752" y="2471383"/>
            <a:ext cx="4041648" cy="38184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5767" y="96726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26983" y="944277"/>
            <a:ext cx="667512" cy="667512"/>
          </a:xfrm>
          <a:prstGeom prst="rect">
            <a:avLst/>
          </a:prstGeom>
        </p:spPr>
      </p:pic>
    </p:spTree>
    <p:extLst>
      <p:ext uri="{BB962C8B-B14F-4D97-AF65-F5344CB8AC3E}">
        <p14:creationId xmlns:p14="http://schemas.microsoft.com/office/powerpoint/2010/main" val="2313995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4/24/2018</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6576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 name="Date Placeholder 1"/>
          <p:cNvSpPr>
            <a:spLocks noGrp="1"/>
          </p:cNvSpPr>
          <p:nvPr>
            <p:ph type="dt" sz="half" idx="10"/>
          </p:nvPr>
        </p:nvSpPr>
        <p:spPr/>
        <p:txBody>
          <a:bodyPr/>
          <a:lstStyle/>
          <a:p>
            <a:r>
              <a:rPr lang="en-US" smtClean="0"/>
              <a:t>4/24/2018</a:t>
            </a:r>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9714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latin typeface="Garamond" panose="02020404030301010803" pitchFamily="18" charset="0"/>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Garamond" panose="02020404030301010803"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9" name="Straight Connector 8"/>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Date Placeholder 4"/>
          <p:cNvSpPr>
            <a:spLocks noGrp="1"/>
          </p:cNvSpPr>
          <p:nvPr>
            <p:ph type="dt" sz="half" idx="10"/>
          </p:nvPr>
        </p:nvSpPr>
        <p:spPr/>
        <p:txBody>
          <a:bodyPr/>
          <a:lstStyle/>
          <a:p>
            <a:r>
              <a:rPr lang="en-US" smtClean="0"/>
              <a:t>4/24/2018</a:t>
            </a:r>
            <a:endParaRPr lang="en-US"/>
          </a:p>
        </p:txBody>
      </p:sp>
      <p:sp>
        <p:nvSpPr>
          <p:cNvPr id="4" name="Oval 3"/>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0" name="Content Placeholder 19"/>
          <p:cNvSpPr>
            <a:spLocks noGrp="1"/>
          </p:cNvSpPr>
          <p:nvPr>
            <p:ph sz="quarter" idx="1"/>
          </p:nvPr>
        </p:nvSpPr>
        <p:spPr>
          <a:xfrm>
            <a:off x="3112837" y="723900"/>
            <a:ext cx="5638800" cy="541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604400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Garamond" panose="02020404030301010803" pitchFamily="18" charset="0"/>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latin typeface="Garamond" panose="02020404030301010803" pitchFamily="18" charset="0"/>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5" name="Date Placeholder 4"/>
          <p:cNvSpPr>
            <a:spLocks noGrp="1"/>
          </p:cNvSpPr>
          <p:nvPr>
            <p:ph type="dt" sz="half" idx="10"/>
          </p:nvPr>
        </p:nvSpPr>
        <p:spPr>
          <a:xfrm>
            <a:off x="5788152" y="6404984"/>
            <a:ext cx="3044952" cy="365760"/>
          </a:xfrm>
        </p:spPr>
        <p:txBody>
          <a:bodyPr/>
          <a:lstStyle/>
          <a:p>
            <a:r>
              <a:rPr lang="en-US" smtClean="0"/>
              <a:t>4/24/2018</a:t>
            </a:r>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710" y="197910"/>
            <a:ext cx="670979" cy="670979"/>
          </a:xfrm>
          <a:prstGeom prst="rect">
            <a:avLst/>
          </a:prstGeom>
        </p:spPr>
      </p:pic>
      <p:sp>
        <p:nvSpPr>
          <p:cNvPr id="25" name="Oval 24"/>
          <p:cNvSpPr>
            <a:spLocks noChangeAspect="1"/>
          </p:cNvSpPr>
          <p:nvPr/>
        </p:nvSpPr>
        <p:spPr>
          <a:xfrm>
            <a:off x="4294632" y="1000809"/>
            <a:ext cx="548640" cy="54864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2974760" y="771779"/>
            <a:ext cx="5867400" cy="4267200"/>
          </a:xfrm>
          <a:noFill/>
        </p:spPr>
        <p:txBody>
          <a:bodyPr/>
          <a:lstStyle>
            <a:lvl1pPr marL="0" indent="0">
              <a:buNone/>
              <a:defRPr sz="3200">
                <a:latin typeface="Garamond" panose="02020404030301010803" pitchFamily="18" charset="0"/>
              </a:defRPr>
            </a:lvl1pPr>
          </a:lstStyle>
          <a:p>
            <a:r>
              <a:rPr kumimoji="0" lang="en-US" smtClean="0"/>
              <a:t>Click icon to add picture</a:t>
            </a:r>
            <a:endParaRPr kumimoji="0" lang="en-US" dirty="0"/>
          </a:p>
        </p:txBody>
      </p:sp>
    </p:spTree>
    <p:extLst>
      <p:ext uri="{BB962C8B-B14F-4D97-AF65-F5344CB8AC3E}">
        <p14:creationId xmlns:p14="http://schemas.microsoft.com/office/powerpoint/2010/main" val="2521982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4/24/2018</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782F40"/>
              </a:solidFill>
            </a:endParaRPr>
          </a:p>
        </p:txBody>
      </p:sp>
      <p:sp>
        <p:nvSpPr>
          <p:cNvPr id="10" name="Straight Connector 9"/>
          <p:cNvSpPr>
            <a:spLocks noChangeShapeType="1"/>
          </p:cNvSpPr>
          <p:nvPr/>
        </p:nvSpPr>
        <p:spPr bwMode="auto">
          <a:xfrm>
            <a:off x="152400" y="1284835"/>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782F40"/>
              </a:solidFill>
            </a:endParaRPr>
          </a:p>
        </p:txBody>
      </p:sp>
      <p:sp>
        <p:nvSpPr>
          <p:cNvPr id="12" name="Oval 11"/>
          <p:cNvSpPr/>
          <p:nvPr/>
        </p:nvSpPr>
        <p:spPr>
          <a:xfrm>
            <a:off x="4261104" y="97194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0414" y="941253"/>
            <a:ext cx="667512" cy="667512"/>
          </a:xfrm>
          <a:prstGeom prst="rect">
            <a:avLst/>
          </a:prstGeom>
        </p:spPr>
      </p:pic>
    </p:spTree>
    <p:extLst>
      <p:ext uri="{BB962C8B-B14F-4D97-AF65-F5344CB8AC3E}">
        <p14:creationId xmlns:p14="http://schemas.microsoft.com/office/powerpoint/2010/main" val="8618246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Garamond" panose="02020404030301010803" pitchFamily="18"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4/24/2018</a:t>
            </a: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84835"/>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1104" y="97194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30414" y="941253"/>
            <a:ext cx="667512" cy="667512"/>
          </a:xfrm>
          <a:prstGeom prst="rect">
            <a:avLst/>
          </a:prstGeom>
        </p:spPr>
      </p:pic>
    </p:spTree>
    <p:extLst>
      <p:ext uri="{BB962C8B-B14F-4D97-AF65-F5344CB8AC3E}">
        <p14:creationId xmlns:p14="http://schemas.microsoft.com/office/powerpoint/2010/main" val="38841558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Garamond" panose="02020404030301010803" pitchFamily="18"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ramp.research.fsu.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mailto:Ramp-grants@fs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14800"/>
            <a:ext cx="6400800" cy="1752600"/>
          </a:xfrm>
        </p:spPr>
        <p:txBody>
          <a:bodyPr>
            <a:normAutofit/>
          </a:bodyPr>
          <a:lstStyle/>
          <a:p>
            <a:pPr algn="r"/>
            <a:endParaRPr lang="en-US" dirty="0" smtClean="0"/>
          </a:p>
          <a:p>
            <a:pPr algn="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343400" y="381000"/>
            <a:ext cx="4419600" cy="1828800"/>
          </a:xfrm>
          <a:prstGeom prst="rect">
            <a:avLst/>
          </a:prstGeom>
        </p:spPr>
      </p:pic>
      <p:sp>
        <p:nvSpPr>
          <p:cNvPr id="5" name="TextBox 4"/>
          <p:cNvSpPr txBox="1"/>
          <p:nvPr/>
        </p:nvSpPr>
        <p:spPr>
          <a:xfrm>
            <a:off x="1371600" y="3352800"/>
            <a:ext cx="6553200" cy="2123658"/>
          </a:xfrm>
          <a:prstGeom prst="rect">
            <a:avLst/>
          </a:prstGeom>
          <a:noFill/>
        </p:spPr>
        <p:txBody>
          <a:bodyPr wrap="square" rtlCol="0">
            <a:spAutoFit/>
          </a:bodyPr>
          <a:lstStyle/>
          <a:p>
            <a:pPr algn="ctr"/>
            <a:r>
              <a:rPr lang="en-US" sz="4400" dirty="0">
                <a:solidFill>
                  <a:srgbClr val="782F40"/>
                </a:solidFill>
                <a:latin typeface="Garamond" panose="02020404030301010803" pitchFamily="18" charset="0"/>
                <a:ea typeface="+mj-ea"/>
                <a:cs typeface="+mj-cs"/>
              </a:rPr>
              <a:t>Award Review &amp; Completion </a:t>
            </a:r>
            <a:r>
              <a:rPr lang="en-US" sz="4400" dirty="0" smtClean="0">
                <a:solidFill>
                  <a:srgbClr val="782F40"/>
                </a:solidFill>
                <a:latin typeface="Garamond" panose="02020404030301010803" pitchFamily="18" charset="0"/>
                <a:ea typeface="+mj-ea"/>
                <a:cs typeface="+mj-cs"/>
              </a:rPr>
              <a:t>Training – Including Advances</a:t>
            </a:r>
            <a:endParaRPr lang="en-US" dirty="0"/>
          </a:p>
        </p:txBody>
      </p:sp>
    </p:spTree>
    <p:extLst>
      <p:ext uri="{BB962C8B-B14F-4D97-AF65-F5344CB8AC3E}">
        <p14:creationId xmlns:p14="http://schemas.microsoft.com/office/powerpoint/2010/main" val="241814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1" y="228600"/>
            <a:ext cx="8534400" cy="762000"/>
          </a:xfrm>
        </p:spPr>
        <p:txBody>
          <a:bodyPr>
            <a:normAutofit/>
          </a:bodyPr>
          <a:lstStyle/>
          <a:p>
            <a:r>
              <a:rPr lang="en-US" sz="3200" dirty="0" smtClean="0"/>
              <a:t>Let’s Go!</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85" y="1676400"/>
            <a:ext cx="6830133" cy="3376818"/>
          </a:xfrm>
          <a:prstGeom prst="rect">
            <a:avLst/>
          </a:prstGeom>
          <a:effectLst>
            <a:outerShdw blurRad="63500" sx="102000" sy="102000" algn="ctr" rotWithShape="0">
              <a:prstClr val="black">
                <a:alpha val="40000"/>
              </a:prstClr>
            </a:outerShdw>
          </a:effectLst>
        </p:spPr>
      </p:pic>
      <p:sp>
        <p:nvSpPr>
          <p:cNvPr id="4" name="Rectangle 3"/>
          <p:cNvSpPr/>
          <p:nvPr/>
        </p:nvSpPr>
        <p:spPr>
          <a:xfrm>
            <a:off x="2819400" y="4191000"/>
            <a:ext cx="609600" cy="6858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8952" y="5257800"/>
            <a:ext cx="8077200" cy="830997"/>
          </a:xfrm>
          <a:prstGeom prst="rect">
            <a:avLst/>
          </a:prstGeom>
          <a:noFill/>
        </p:spPr>
        <p:txBody>
          <a:bodyPr wrap="square" rtlCol="0">
            <a:spAutoFit/>
          </a:bodyPr>
          <a:lstStyle/>
          <a:p>
            <a:pPr algn="ctr"/>
            <a:r>
              <a:rPr lang="en-US" sz="2400" dirty="0" smtClean="0">
                <a:latin typeface="Calibri Light" panose="020F0302020204030204" pitchFamily="34" charset="0"/>
                <a:cs typeface="Calibri Light" panose="020F0302020204030204" pitchFamily="34" charset="0"/>
              </a:rPr>
              <a:t>Once RAMP Grants goes live, you will access it through your </a:t>
            </a:r>
            <a:r>
              <a:rPr lang="en-US" sz="2400" dirty="0" err="1" smtClean="0">
                <a:latin typeface="Calibri Light" panose="020F0302020204030204" pitchFamily="34" charset="0"/>
                <a:cs typeface="Calibri Light" panose="020F0302020204030204" pitchFamily="34" charset="0"/>
              </a:rPr>
              <a:t>myFSU</a:t>
            </a:r>
            <a:r>
              <a:rPr lang="en-US" sz="2400" dirty="0" smtClean="0">
                <a:latin typeface="Calibri Light" panose="020F0302020204030204" pitchFamily="34" charset="0"/>
                <a:cs typeface="Calibri Light" panose="020F0302020204030204" pitchFamily="34" charset="0"/>
              </a:rPr>
              <a:t> portal</a:t>
            </a:r>
            <a:r>
              <a:rPr lang="en-US" dirty="0" smtClean="0"/>
              <a:t>.</a:t>
            </a:r>
            <a:endParaRPr lang="en-US" dirty="0"/>
          </a:p>
        </p:txBody>
      </p:sp>
    </p:spTree>
    <p:extLst>
      <p:ext uri="{BB962C8B-B14F-4D97-AF65-F5344CB8AC3E}">
        <p14:creationId xmlns:p14="http://schemas.microsoft.com/office/powerpoint/2010/main" val="3234940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Getting Around in RAMP</a:t>
            </a:r>
            <a:endParaRPr lang="en-US" sz="2800" dirty="0">
              <a:latin typeface="Calibri Light" panose="020F0302020204030204" pitchFamily="34" charset="0"/>
              <a:cs typeface="Calibri Light" panose="020F030202020403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b="42417"/>
          <a:stretch/>
        </p:blipFill>
        <p:spPr bwMode="auto">
          <a:xfrm>
            <a:off x="609600" y="2133600"/>
            <a:ext cx="3648075" cy="231457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l="3352" t="31185" r="44380" b="2835"/>
          <a:stretch/>
        </p:blipFill>
        <p:spPr bwMode="auto">
          <a:xfrm>
            <a:off x="1371600" y="4423856"/>
            <a:ext cx="1721796" cy="165608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495800" y="2133600"/>
            <a:ext cx="4340352" cy="4247317"/>
          </a:xfrm>
          <a:prstGeom prst="rect">
            <a:avLst/>
          </a:prstGeom>
          <a:noFill/>
        </p:spPr>
        <p:txBody>
          <a:bodyPr wrap="square" rtlCol="0">
            <a:spAutoFit/>
          </a:bodyPr>
          <a:lstStyle/>
          <a:p>
            <a:pPr lvl="0"/>
            <a:r>
              <a:rPr lang="en-US" b="1" dirty="0" smtClean="0"/>
              <a:t>From your Dashboard:</a:t>
            </a:r>
          </a:p>
          <a:p>
            <a:pPr lvl="0"/>
            <a:r>
              <a:rPr lang="en-US" b="1" dirty="0" smtClean="0"/>
              <a:t>My </a:t>
            </a:r>
            <a:r>
              <a:rPr lang="en-US" b="1" dirty="0"/>
              <a:t>Inbox:</a:t>
            </a:r>
            <a:r>
              <a:rPr lang="en-US" dirty="0"/>
              <a:t> Items that require you to take action</a:t>
            </a:r>
            <a:r>
              <a:rPr lang="en-US" dirty="0" smtClean="0"/>
              <a:t>.</a:t>
            </a:r>
          </a:p>
          <a:p>
            <a:pPr lvl="0"/>
            <a:endParaRPr lang="en-US" dirty="0"/>
          </a:p>
          <a:p>
            <a:pPr lvl="0"/>
            <a:r>
              <a:rPr lang="en-US" b="1" dirty="0"/>
              <a:t>My Reviews:</a:t>
            </a:r>
            <a:r>
              <a:rPr lang="en-US" dirty="0"/>
              <a:t> Items assigned to you to review. These are a subset of the items in My Inbox</a:t>
            </a:r>
            <a:r>
              <a:rPr lang="en-US" dirty="0" smtClean="0"/>
              <a:t>.</a:t>
            </a:r>
          </a:p>
          <a:p>
            <a:pPr lvl="0"/>
            <a:endParaRPr lang="en-US" dirty="0"/>
          </a:p>
          <a:p>
            <a:pPr lvl="0"/>
            <a:r>
              <a:rPr lang="en-US" b="1" dirty="0"/>
              <a:t>Create menu and buttons:</a:t>
            </a:r>
            <a:r>
              <a:rPr lang="en-US" dirty="0"/>
              <a:t> Actions you can perform. The menu will not show if you do not have access to any buttons</a:t>
            </a:r>
            <a:r>
              <a:rPr lang="en-US" dirty="0" smtClean="0"/>
              <a:t>.</a:t>
            </a:r>
          </a:p>
          <a:p>
            <a:pPr lvl="0"/>
            <a:endParaRPr lang="en-US" dirty="0"/>
          </a:p>
          <a:p>
            <a:pPr lvl="0"/>
            <a:r>
              <a:rPr lang="en-US" b="1" dirty="0"/>
              <a:t>Recently Viewed:</a:t>
            </a:r>
            <a:r>
              <a:rPr lang="en-US" dirty="0"/>
              <a:t> The last several items you viewed. Look here for an item you worked on recently.</a:t>
            </a:r>
          </a:p>
        </p:txBody>
      </p:sp>
    </p:spTree>
    <p:extLst>
      <p:ext uri="{BB962C8B-B14F-4D97-AF65-F5344CB8AC3E}">
        <p14:creationId xmlns:p14="http://schemas.microsoft.com/office/powerpoint/2010/main" val="1405061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Getting Around in RAMP</a:t>
            </a:r>
            <a:endParaRPr lang="en-US" sz="2800" dirty="0">
              <a:latin typeface="Calibri Light" panose="020F0302020204030204" pitchFamily="34" charset="0"/>
              <a:cs typeface="Calibri Light" panose="020F030202020403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4179" y="1981200"/>
            <a:ext cx="8501974" cy="2362200"/>
          </a:xfrm>
          <a:prstGeom prst="rect">
            <a:avLst/>
          </a:prstGeom>
          <a:effectLst>
            <a:outerShdw blurRad="63500" sx="102000" sy="102000" algn="ctr" rotWithShape="0">
              <a:prstClr val="black">
                <a:alpha val="40000"/>
              </a:prstClr>
            </a:outerShdw>
          </a:effectLst>
        </p:spPr>
      </p:pic>
      <p:sp>
        <p:nvSpPr>
          <p:cNvPr id="3" name="Rectangle 2"/>
          <p:cNvSpPr/>
          <p:nvPr/>
        </p:nvSpPr>
        <p:spPr>
          <a:xfrm>
            <a:off x="4419600" y="2133600"/>
            <a:ext cx="762000"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517648"/>
            <a:ext cx="1295400"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3505200"/>
            <a:ext cx="58674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90500" y="5234218"/>
            <a:ext cx="5943600" cy="568960"/>
          </a:xfrm>
          <a:prstGeom prst="rect">
            <a:avLst/>
          </a:prstGeom>
          <a:effectLst>
            <a:outerShdw blurRad="63500" sx="102000" sy="102000" algn="ctr" rotWithShape="0">
              <a:prstClr val="black">
                <a:alpha val="40000"/>
              </a:prstClr>
            </a:outerShdw>
          </a:effectLst>
        </p:spPr>
      </p:pic>
      <p:cxnSp>
        <p:nvCxnSpPr>
          <p:cNvPr id="13" name="Straight Arrow Connector 12"/>
          <p:cNvCxnSpPr/>
          <p:nvPr/>
        </p:nvCxnSpPr>
        <p:spPr>
          <a:xfrm>
            <a:off x="838200" y="2438400"/>
            <a:ext cx="571500" cy="2898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3140" y="5898877"/>
            <a:ext cx="7964085" cy="415498"/>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latin typeface="Calibri Light" panose="020F0302020204030204" pitchFamily="34" charset="0"/>
                <a:cs typeface="Calibri Light" panose="020F0302020204030204" pitchFamily="34" charset="0"/>
              </a:rPr>
              <a:t>The double arrows in the top left corner show you a breadcrumb trail.</a:t>
            </a:r>
            <a:endParaRPr lang="en-US" sz="2100" dirty="0">
              <a:latin typeface="Calibri Light" panose="020F0302020204030204" pitchFamily="34" charset="0"/>
              <a:cs typeface="Calibri Light" panose="020F0302020204030204" pitchFamily="34" charset="0"/>
            </a:endParaRPr>
          </a:p>
        </p:txBody>
      </p:sp>
      <p:cxnSp>
        <p:nvCxnSpPr>
          <p:cNvPr id="19" name="Straight Arrow Connector 18"/>
          <p:cNvCxnSpPr/>
          <p:nvPr/>
        </p:nvCxnSpPr>
        <p:spPr>
          <a:xfrm flipH="1">
            <a:off x="2209800" y="2438400"/>
            <a:ext cx="2133600" cy="231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855976"/>
            <a:ext cx="1905000" cy="5068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52599" y="4485808"/>
            <a:ext cx="7083553" cy="1015663"/>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Calibri Light" panose="020F0302020204030204" pitchFamily="34" charset="0"/>
                <a:cs typeface="Calibri Light" panose="020F0302020204030204" pitchFamily="34" charset="0"/>
              </a:rPr>
              <a:t>To find a specific Proposal or Award, you can pull all of your related proposals and then sort by State.</a:t>
            </a:r>
          </a:p>
          <a:p>
            <a:endParaRPr lang="en-US" dirty="0"/>
          </a:p>
        </p:txBody>
      </p:sp>
    </p:spTree>
    <p:extLst>
      <p:ext uri="{BB962C8B-B14F-4D97-AF65-F5344CB8AC3E}">
        <p14:creationId xmlns:p14="http://schemas.microsoft.com/office/powerpoint/2010/main" val="335127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#1. Workspace</a:t>
            </a:r>
            <a:endParaRPr lang="en-US" sz="28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8842248" cy="4724400"/>
          </a:xfrm>
          <a:prstGeom prst="rect">
            <a:avLst/>
          </a:prstGeom>
        </p:spPr>
      </p:pic>
      <p:sp>
        <p:nvSpPr>
          <p:cNvPr id="5" name="Rectangle 4"/>
          <p:cNvSpPr/>
          <p:nvPr/>
        </p:nvSpPr>
        <p:spPr>
          <a:xfrm>
            <a:off x="152400" y="1981200"/>
            <a:ext cx="16764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255" y="3276600"/>
            <a:ext cx="1685545" cy="3352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057400"/>
            <a:ext cx="2209800" cy="38100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4254" y="1613569"/>
            <a:ext cx="812145" cy="461665"/>
          </a:xfrm>
          <a:prstGeom prst="rect">
            <a:avLst/>
          </a:prstGeom>
          <a:noFill/>
        </p:spPr>
        <p:txBody>
          <a:bodyPr wrap="none" rtlCol="0">
            <a:spAutoFit/>
          </a:bodyPr>
          <a:lstStyle/>
          <a:p>
            <a:r>
              <a:rPr lang="en-US" sz="2400" dirty="0" smtClean="0">
                <a:latin typeface="Calibri Light" panose="020F0302020204030204" pitchFamily="34" charset="0"/>
                <a:cs typeface="Calibri Light" panose="020F0302020204030204" pitchFamily="34" charset="0"/>
              </a:rPr>
              <a:t>State</a:t>
            </a:r>
            <a:endParaRPr lang="en-US" sz="2400" dirty="0">
              <a:latin typeface="Calibri Light" panose="020F0302020204030204" pitchFamily="34" charset="0"/>
              <a:cs typeface="Calibri Light" panose="020F0302020204030204" pitchFamily="34" charset="0"/>
            </a:endParaRPr>
          </a:p>
        </p:txBody>
      </p:sp>
      <p:sp>
        <p:nvSpPr>
          <p:cNvPr id="9" name="TextBox 8"/>
          <p:cNvSpPr txBox="1"/>
          <p:nvPr/>
        </p:nvSpPr>
        <p:spPr>
          <a:xfrm>
            <a:off x="1752600" y="5410200"/>
            <a:ext cx="1298753" cy="461665"/>
          </a:xfrm>
          <a:prstGeom prst="rect">
            <a:avLst/>
          </a:prstGeom>
          <a:noFill/>
        </p:spPr>
        <p:txBody>
          <a:bodyPr wrap="none" rtlCol="0">
            <a:spAutoFit/>
          </a:bodyPr>
          <a:lstStyle/>
          <a:p>
            <a:r>
              <a:rPr lang="en-US" sz="2400" dirty="0" smtClean="0">
                <a:latin typeface="Calibri Light" panose="020F0302020204030204" pitchFamily="34" charset="0"/>
                <a:cs typeface="Calibri Light" panose="020F0302020204030204" pitchFamily="34" charset="0"/>
              </a:rPr>
              <a:t>Activities</a:t>
            </a:r>
            <a:endParaRPr lang="en-US" dirty="0">
              <a:latin typeface="Calibri Light" panose="020F0302020204030204" pitchFamily="34" charset="0"/>
              <a:cs typeface="Calibri Light" panose="020F0302020204030204" pitchFamily="34" charset="0"/>
            </a:endParaRPr>
          </a:p>
        </p:txBody>
      </p:sp>
      <p:sp>
        <p:nvSpPr>
          <p:cNvPr id="10" name="Rectangle 9"/>
          <p:cNvSpPr/>
          <p:nvPr/>
        </p:nvSpPr>
        <p:spPr>
          <a:xfrm>
            <a:off x="6772119" y="1670514"/>
            <a:ext cx="2182905" cy="461665"/>
          </a:xfrm>
          <a:prstGeom prst="rect">
            <a:avLst/>
          </a:prstGeom>
        </p:spPr>
        <p:txBody>
          <a:bodyPr wrap="none">
            <a:spAutoFit/>
          </a:bodyPr>
          <a:lstStyle/>
          <a:p>
            <a:r>
              <a:rPr lang="en-US" sz="2400" dirty="0" smtClean="0">
                <a:latin typeface="Calibri Light" panose="020F0302020204030204" pitchFamily="34" charset="0"/>
                <a:cs typeface="Calibri Light" panose="020F0302020204030204" pitchFamily="34" charset="0"/>
              </a:rPr>
              <a:t>Current location</a:t>
            </a:r>
            <a:endParaRPr lang="en-US" sz="2400" dirty="0"/>
          </a:p>
        </p:txBody>
      </p:sp>
    </p:spTree>
    <p:extLst>
      <p:ext uri="{BB962C8B-B14F-4D97-AF65-F5344CB8AC3E}">
        <p14:creationId xmlns:p14="http://schemas.microsoft.com/office/powerpoint/2010/main" val="18692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#2. </a:t>
            </a:r>
            <a:r>
              <a:rPr lang="en-US" sz="2800" dirty="0" err="1" smtClean="0">
                <a:latin typeface="Calibri Light" panose="020F0302020204030204" pitchFamily="34" charset="0"/>
                <a:cs typeface="Calibri Light" panose="020F0302020204030204" pitchFamily="34" charset="0"/>
              </a:rPr>
              <a:t>Smartform</a:t>
            </a:r>
            <a:endParaRPr lang="en-US" sz="2800" dirty="0">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68915"/>
          <a:stretch/>
        </p:blipFill>
        <p:spPr>
          <a:xfrm>
            <a:off x="152400" y="1981200"/>
            <a:ext cx="8842332" cy="1497220"/>
          </a:xfrm>
          <a:prstGeom prst="rect">
            <a:avLst/>
          </a:prstGeom>
        </p:spPr>
      </p:pic>
      <p:sp>
        <p:nvSpPr>
          <p:cNvPr id="12" name="Rectangle 11"/>
          <p:cNvSpPr/>
          <p:nvPr/>
        </p:nvSpPr>
        <p:spPr>
          <a:xfrm>
            <a:off x="152400" y="2590800"/>
            <a:ext cx="1600200" cy="3810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1981200"/>
            <a:ext cx="2209800" cy="4572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828800" y="2286000"/>
            <a:ext cx="4724400" cy="3048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3608122"/>
            <a:ext cx="8842333" cy="1374806"/>
          </a:xfrm>
          <a:prstGeom prst="rect">
            <a:avLst/>
          </a:prstGeom>
        </p:spPr>
      </p:pic>
      <p:sp>
        <p:nvSpPr>
          <p:cNvPr id="19" name="Rectangle 18"/>
          <p:cNvSpPr/>
          <p:nvPr/>
        </p:nvSpPr>
        <p:spPr>
          <a:xfrm>
            <a:off x="152399" y="4261819"/>
            <a:ext cx="1600201" cy="304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4200" y="3657600"/>
            <a:ext cx="1981200" cy="3810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1828800" y="4038600"/>
            <a:ext cx="4953000" cy="4334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651" y="5092928"/>
            <a:ext cx="1752600" cy="146050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5158" y="5092928"/>
            <a:ext cx="1626127" cy="149931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245" y="5092928"/>
            <a:ext cx="1885109" cy="1499319"/>
          </a:xfrm>
          <a:prstGeom prst="rect">
            <a:avLst/>
          </a:prstGeom>
        </p:spPr>
      </p:pic>
    </p:spTree>
    <p:extLst>
      <p:ext uri="{BB962C8B-B14F-4D97-AF65-F5344CB8AC3E}">
        <p14:creationId xmlns:p14="http://schemas.microsoft.com/office/powerpoint/2010/main" val="3166862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2800" dirty="0" smtClean="0">
                <a:latin typeface="Calibri Light" panose="020F0302020204030204" pitchFamily="34" charset="0"/>
                <a:cs typeface="Calibri Light" panose="020F0302020204030204" pitchFamily="34" charset="0"/>
              </a:rPr>
              <a:t>#2. </a:t>
            </a:r>
            <a:r>
              <a:rPr lang="en-US" sz="2800" dirty="0" err="1" smtClean="0">
                <a:latin typeface="Calibri Light" panose="020F0302020204030204" pitchFamily="34" charset="0"/>
                <a:cs typeface="Calibri Light" panose="020F0302020204030204" pitchFamily="34" charset="0"/>
              </a:rPr>
              <a:t>Smartform</a:t>
            </a:r>
            <a:endParaRPr lang="en-US" sz="28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177" y="1981200"/>
            <a:ext cx="4555035" cy="4572000"/>
          </a:xfrm>
          <a:prstGeom prst="rect">
            <a:avLst/>
          </a:prstGeom>
        </p:spPr>
      </p:pic>
      <p:sp>
        <p:nvSpPr>
          <p:cNvPr id="6" name="Left Brace 5"/>
          <p:cNvSpPr/>
          <p:nvPr/>
        </p:nvSpPr>
        <p:spPr>
          <a:xfrm>
            <a:off x="3657600" y="2326532"/>
            <a:ext cx="685800" cy="3962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5" y="2559040"/>
            <a:ext cx="3203448" cy="3416320"/>
          </a:xfrm>
          <a:prstGeom prst="rect">
            <a:avLst/>
          </a:prstGeom>
          <a:noFill/>
        </p:spPr>
        <p:txBody>
          <a:bodyPr wrap="square" rtlCol="0">
            <a:spAutoFit/>
          </a:bodyPr>
          <a:lstStyle/>
          <a:p>
            <a:r>
              <a:rPr lang="en-US" sz="2400" dirty="0" smtClean="0">
                <a:latin typeface="Calibri Light" panose="020F0302020204030204" pitchFamily="34" charset="0"/>
                <a:cs typeface="Calibri Light" panose="020F0302020204030204" pitchFamily="34" charset="0"/>
              </a:rPr>
              <a:t>The </a:t>
            </a:r>
            <a:r>
              <a:rPr lang="en-US" sz="2400" dirty="0" err="1" smtClean="0">
                <a:latin typeface="Calibri Light" panose="020F0302020204030204" pitchFamily="34" charset="0"/>
                <a:cs typeface="Calibri Light" panose="020F0302020204030204" pitchFamily="34" charset="0"/>
              </a:rPr>
              <a:t>Smartform</a:t>
            </a:r>
            <a:r>
              <a:rPr lang="en-US" sz="2400" dirty="0" smtClean="0">
                <a:latin typeface="Calibri Light" panose="020F0302020204030204" pitchFamily="34" charset="0"/>
                <a:cs typeface="Calibri Light" panose="020F0302020204030204" pitchFamily="34" charset="0"/>
              </a:rPr>
              <a:t> contains a list of all the forms or pages on the left.  Fields will be editable when you have clicked “Edit” or will show the previously entered data when you have clicked “View.”</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704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Navigation</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People in RAMP</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457200" y="3657600"/>
            <a:ext cx="8534399" cy="2862322"/>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pPr marL="285750" indent="-285750">
              <a:buFont typeface="Wingdings" panose="05000000000000000000" pitchFamily="2" charset="2"/>
              <a:buChar char="Ø"/>
            </a:pPr>
            <a:r>
              <a:rPr lang="en-US" sz="2000" b="1" dirty="0" smtClean="0">
                <a:latin typeface="Candara Light" panose="020E0502030303020204" pitchFamily="34" charset="0"/>
              </a:rPr>
              <a:t>Study Staff – PI, Department Research Administrators, other technical staff in the Department.  These people are added as administrative personnel with edit rights.  They all have the same level of access to the proposals and awards.</a:t>
            </a:r>
          </a:p>
          <a:p>
            <a:pPr marL="285750" indent="-285750">
              <a:buFont typeface="Wingdings" panose="05000000000000000000" pitchFamily="2" charset="2"/>
              <a:buChar char="Ø"/>
            </a:pPr>
            <a:endParaRPr lang="en-US" sz="2000" b="1" dirty="0" smtClean="0">
              <a:latin typeface="Candara Light" panose="020E0502030303020204" pitchFamily="34" charset="0"/>
            </a:endParaRPr>
          </a:p>
          <a:p>
            <a:pPr marL="285750" indent="-285750">
              <a:buFont typeface="Wingdings" panose="05000000000000000000" pitchFamily="2" charset="2"/>
              <a:buChar char="Ø"/>
            </a:pPr>
            <a:r>
              <a:rPr lang="en-US" sz="2000" b="1" dirty="0" smtClean="0">
                <a:latin typeface="Candara Light" panose="020E0502030303020204" pitchFamily="34" charset="0"/>
              </a:rPr>
              <a:t>Department Reviewers – people designated by your Department to review proposals</a:t>
            </a:r>
          </a:p>
          <a:p>
            <a:endParaRPr lang="en-US" sz="2000" dirty="0" smtClean="0"/>
          </a:p>
        </p:txBody>
      </p:sp>
      <p:sp>
        <p:nvSpPr>
          <p:cNvPr id="8" name="TextBox 7"/>
          <p:cNvSpPr txBox="1"/>
          <p:nvPr/>
        </p:nvSpPr>
        <p:spPr>
          <a:xfrm>
            <a:off x="533400" y="2057400"/>
            <a:ext cx="5791200" cy="1908215"/>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latin typeface="Candara Light" panose="020E0502030303020204" pitchFamily="34" charset="0"/>
              </a:rPr>
              <a:t>Specialist – Central office (SRA or FSURF) Research Administrators</a:t>
            </a:r>
          </a:p>
          <a:p>
            <a:pPr marL="742950" lvl="1" indent="-285750">
              <a:buFont typeface="Wingdings" panose="05000000000000000000" pitchFamily="2" charset="2"/>
              <a:buChar char="Ø"/>
            </a:pPr>
            <a:r>
              <a:rPr lang="en-US" sz="2000" b="1" dirty="0">
                <a:latin typeface="Candara Light" panose="020E0502030303020204" pitchFamily="34" charset="0"/>
              </a:rPr>
              <a:t>Grants Officers</a:t>
            </a:r>
          </a:p>
          <a:p>
            <a:pPr marL="742950" lvl="1" indent="-285750">
              <a:buFont typeface="Wingdings" panose="05000000000000000000" pitchFamily="2" charset="2"/>
              <a:buChar char="Ø"/>
            </a:pPr>
            <a:r>
              <a:rPr lang="en-US" sz="2000" b="1" dirty="0">
                <a:latin typeface="Candara Light" panose="020E0502030303020204" pitchFamily="34" charset="0"/>
              </a:rPr>
              <a:t>Post-Award Coordinators</a:t>
            </a:r>
          </a:p>
          <a:p>
            <a:pPr marL="742950" lvl="1" indent="-285750">
              <a:buFont typeface="Wingdings" panose="05000000000000000000" pitchFamily="2" charset="2"/>
              <a:buChar char="Ø"/>
            </a:pPr>
            <a:r>
              <a:rPr lang="en-US" sz="2000" b="1" dirty="0">
                <a:latin typeface="Candara Light" panose="020E0502030303020204" pitchFamily="34" charset="0"/>
              </a:rPr>
              <a:t>Grants Compliance Analysts</a:t>
            </a:r>
          </a:p>
          <a:p>
            <a:endParaRPr lang="en-US" dirty="0"/>
          </a:p>
        </p:txBody>
      </p:sp>
    </p:spTree>
    <p:extLst>
      <p:ext uri="{BB962C8B-B14F-4D97-AF65-F5344CB8AC3E}">
        <p14:creationId xmlns:p14="http://schemas.microsoft.com/office/powerpoint/2010/main" val="963181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IRB Protocols</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2209800" y="1846634"/>
            <a:ext cx="5029200" cy="707886"/>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r>
              <a:rPr lang="en-US" sz="2000" dirty="0" smtClean="0">
                <a:latin typeface="Calibri Light" panose="020F0302020204030204" pitchFamily="34" charset="0"/>
                <a:cs typeface="Calibri Light" panose="020F0302020204030204" pitchFamily="34" charset="0"/>
              </a:rPr>
              <a:t>RAMP Grants will link IRB protocols to Awards.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962"/>
          <a:stretch/>
        </p:blipFill>
        <p:spPr>
          <a:xfrm>
            <a:off x="301751" y="2529976"/>
            <a:ext cx="8470981" cy="3718423"/>
          </a:xfrm>
          <a:prstGeom prst="rect">
            <a:avLst/>
          </a:prstGeom>
        </p:spPr>
      </p:pic>
    </p:spTree>
    <p:extLst>
      <p:ext uri="{BB962C8B-B14F-4D97-AF65-F5344CB8AC3E}">
        <p14:creationId xmlns:p14="http://schemas.microsoft.com/office/powerpoint/2010/main" val="278689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a:t>
            </a:r>
            <a:endParaRPr lang="en-US" dirty="0"/>
          </a:p>
        </p:txBody>
      </p:sp>
      <p:sp>
        <p:nvSpPr>
          <p:cNvPr id="2" name="Content Placeholder 1"/>
          <p:cNvSpPr>
            <a:spLocks noGrp="1"/>
          </p:cNvSpPr>
          <p:nvPr>
            <p:ph sz="quarter" idx="1"/>
          </p:nvPr>
        </p:nvSpPr>
        <p:spPr>
          <a:xfrm>
            <a:off x="716618" y="1524000"/>
            <a:ext cx="7704667" cy="609600"/>
          </a:xfrm>
        </p:spPr>
        <p:txBody>
          <a:bodyPr>
            <a:normAutofit/>
          </a:bodyPr>
          <a:lstStyle/>
          <a:p>
            <a:pPr marL="0" indent="0" algn="ctr">
              <a:buNone/>
            </a:pPr>
            <a:r>
              <a:rPr lang="en-US" sz="3200" dirty="0" smtClean="0">
                <a:latin typeface="Calibri Light" panose="020F0302020204030204" pitchFamily="34" charset="0"/>
                <a:cs typeface="Calibri Light" panose="020F0302020204030204" pitchFamily="34" charset="0"/>
              </a:rPr>
              <a:t>IACUC Protocols</a:t>
            </a:r>
            <a:endParaRPr lang="en-US" sz="3200" dirty="0">
              <a:latin typeface="Calibri Light" panose="020F0302020204030204" pitchFamily="34" charset="0"/>
              <a:cs typeface="Calibri Light" panose="020F0302020204030204" pitchFamily="34" charset="0"/>
            </a:endParaRPr>
          </a:p>
        </p:txBody>
      </p:sp>
      <p:sp>
        <p:nvSpPr>
          <p:cNvPr id="5" name="TextBox 4"/>
          <p:cNvSpPr txBox="1"/>
          <p:nvPr/>
        </p:nvSpPr>
        <p:spPr>
          <a:xfrm>
            <a:off x="838200" y="1661412"/>
            <a:ext cx="8382000" cy="707886"/>
          </a:xfrm>
          <a:prstGeom prst="rect">
            <a:avLst/>
          </a:prstGeom>
          <a:noFill/>
        </p:spPr>
        <p:txBody>
          <a:bodyPr wrap="square" rtlCol="0">
            <a:spAutoFit/>
          </a:bodyPr>
          <a:lstStyle/>
          <a:p>
            <a:pPr marL="285750" indent="-285750">
              <a:buFont typeface="Wingdings" panose="05000000000000000000" pitchFamily="2" charset="2"/>
              <a:buChar char="Ø"/>
            </a:pPr>
            <a:endParaRPr lang="en-US" sz="2000" b="1" dirty="0" smtClean="0">
              <a:latin typeface="Candara Light" panose="020E0502030303020204" pitchFamily="34" charset="0"/>
            </a:endParaRPr>
          </a:p>
          <a:p>
            <a:r>
              <a:rPr lang="en-US" sz="2000" dirty="0" smtClean="0">
                <a:latin typeface="Calibri Light" panose="020F0302020204030204" pitchFamily="34" charset="0"/>
                <a:cs typeface="Calibri Light" panose="020F0302020204030204" pitchFamily="34" charset="0"/>
              </a:rPr>
              <a:t>IACUC protocols will not be linked, the protocol numbers will be listed.  </a:t>
            </a:r>
          </a:p>
        </p:txBody>
      </p:sp>
      <p:pic>
        <p:nvPicPr>
          <p:cNvPr id="1027"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36" y="2348221"/>
            <a:ext cx="6251629" cy="399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510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76200"/>
            <a:ext cx="9144000" cy="1054100"/>
          </a:xfrm>
        </p:spPr>
        <p:txBody>
          <a:bodyPr/>
          <a:lstStyle/>
          <a:p>
            <a:r>
              <a:rPr lang="en-US" dirty="0" smtClean="0"/>
              <a:t>Overview</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59964438"/>
              </p:ext>
            </p:extLst>
          </p:nvPr>
        </p:nvGraphicFramePr>
        <p:xfrm>
          <a:off x="0" y="1600200"/>
          <a:ext cx="883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3333"/>
          <a:stretch/>
        </p:blipFill>
        <p:spPr>
          <a:xfrm>
            <a:off x="1212803" y="1647759"/>
            <a:ext cx="6718394" cy="4652522"/>
          </a:xfrm>
          <a:prstGeom prst="rect">
            <a:avLst/>
          </a:prstGeom>
        </p:spPr>
      </p:pic>
    </p:spTree>
    <p:extLst>
      <p:ext uri="{BB962C8B-B14F-4D97-AF65-F5344CB8AC3E}">
        <p14:creationId xmlns:p14="http://schemas.microsoft.com/office/powerpoint/2010/main" val="225730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37448" cy="4568952"/>
          </a:xfrm>
        </p:spPr>
        <p:txBody>
          <a:bodyPr>
            <a:normAutofit fontScale="92500" lnSpcReduction="20000"/>
          </a:bodyPr>
          <a:lstStyle/>
          <a:p>
            <a:pPr>
              <a:lnSpc>
                <a:spcPct val="150000"/>
              </a:lnSpc>
            </a:pPr>
            <a:r>
              <a:rPr lang="en-US" dirty="0" smtClean="0">
                <a:latin typeface="Calibri Light" panose="020F0302020204030204" pitchFamily="34" charset="0"/>
                <a:cs typeface="Calibri Light" panose="020F0302020204030204" pitchFamily="34" charset="0"/>
              </a:rPr>
              <a:t>RAMP Grants goes live July 1</a:t>
            </a:r>
            <a:r>
              <a:rPr lang="en-US" baseline="30000" dirty="0" smtClean="0">
                <a:latin typeface="Calibri Light" panose="020F0302020204030204" pitchFamily="34" charset="0"/>
                <a:cs typeface="Calibri Light" panose="020F0302020204030204" pitchFamily="34" charset="0"/>
              </a:rPr>
              <a:t>st</a:t>
            </a:r>
            <a:r>
              <a:rPr lang="en-US" dirty="0" smtClean="0">
                <a:latin typeface="Calibri Light" panose="020F0302020204030204" pitchFamily="34" charset="0"/>
                <a:cs typeface="Calibri Light" panose="020F0302020204030204" pitchFamily="34" charset="0"/>
              </a:rPr>
              <a:t>.  </a:t>
            </a:r>
          </a:p>
          <a:p>
            <a:pPr>
              <a:lnSpc>
                <a:spcPct val="150000"/>
              </a:lnSpc>
            </a:pPr>
            <a:r>
              <a:rPr lang="en-US" dirty="0" smtClean="0">
                <a:latin typeface="Calibri Light" panose="020F0302020204030204" pitchFamily="34" charset="0"/>
                <a:cs typeface="Calibri Light" panose="020F0302020204030204" pitchFamily="34" charset="0"/>
              </a:rPr>
              <a:t>All existing awards will be migrated over to and administered in RAMP Grants starting July 1st.  </a:t>
            </a:r>
          </a:p>
          <a:p>
            <a:pPr>
              <a:lnSpc>
                <a:spcPct val="150000"/>
              </a:lnSpc>
            </a:pPr>
            <a:r>
              <a:rPr lang="en-US" dirty="0" smtClean="0">
                <a:latin typeface="Calibri Light" panose="020F0302020204030204" pitchFamily="34" charset="0"/>
                <a:cs typeface="Calibri Light" panose="020F0302020204030204" pitchFamily="34" charset="0"/>
              </a:rPr>
              <a:t>New awards will be set up in RAMP, which will integrate with </a:t>
            </a:r>
            <a:r>
              <a:rPr lang="en-US" dirty="0" smtClean="0">
                <a:latin typeface="Calibri Light" panose="020F0302020204030204" pitchFamily="34" charset="0"/>
                <a:cs typeface="Calibri Light" panose="020F0302020204030204" pitchFamily="34" charset="0"/>
              </a:rPr>
              <a:t>OMNI </a:t>
            </a:r>
            <a:r>
              <a:rPr lang="en-US" dirty="0" smtClean="0">
                <a:latin typeface="Calibri Light" panose="020F0302020204030204" pitchFamily="34" charset="0"/>
                <a:cs typeface="Calibri Light" panose="020F0302020204030204" pitchFamily="34" charset="0"/>
              </a:rPr>
              <a:t>for financial management.</a:t>
            </a:r>
          </a:p>
          <a:p>
            <a:pPr>
              <a:lnSpc>
                <a:spcPct val="150000"/>
              </a:lnSpc>
            </a:pPr>
            <a:r>
              <a:rPr lang="en-US" dirty="0" smtClean="0">
                <a:latin typeface="Calibri Light" panose="020F0302020204030204" pitchFamily="34" charset="0"/>
                <a:cs typeface="Calibri Light" panose="020F0302020204030204" pitchFamily="34" charset="0"/>
              </a:rPr>
              <a:t>In addition to exchanging information with </a:t>
            </a:r>
            <a:r>
              <a:rPr lang="en-US" dirty="0" smtClean="0">
                <a:latin typeface="Calibri Light" panose="020F0302020204030204" pitchFamily="34" charset="0"/>
                <a:cs typeface="Calibri Light" panose="020F0302020204030204" pitchFamily="34" charset="0"/>
              </a:rPr>
              <a:t>OMNI, </a:t>
            </a:r>
            <a:r>
              <a:rPr lang="en-US" dirty="0" smtClean="0">
                <a:latin typeface="Calibri Light" panose="020F0302020204030204" pitchFamily="34" charset="0"/>
                <a:cs typeface="Calibri Light" panose="020F0302020204030204" pitchFamily="34" charset="0"/>
              </a:rPr>
              <a:t>the RAMP Awards records will exchange information with related Funding Proposal, IRB and Agreements records.  </a:t>
            </a:r>
            <a:endParaRPr lang="en-US" dirty="0">
              <a:latin typeface="Calibri Light" panose="020F0302020204030204" pitchFamily="34" charset="0"/>
              <a:cs typeface="Calibri Light" panose="020F030202020403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486400" y="228600"/>
            <a:ext cx="2819400" cy="990600"/>
          </a:xfrm>
          <a:prstGeom prst="rect">
            <a:avLst/>
          </a:prstGeom>
        </p:spPr>
      </p:pic>
      <p:sp>
        <p:nvSpPr>
          <p:cNvPr id="5" name="TextBox 4"/>
          <p:cNvSpPr txBox="1"/>
          <p:nvPr/>
        </p:nvSpPr>
        <p:spPr>
          <a:xfrm>
            <a:off x="1447800" y="431512"/>
            <a:ext cx="2084673" cy="584775"/>
          </a:xfrm>
          <a:prstGeom prst="rect">
            <a:avLst/>
          </a:prstGeom>
          <a:noFill/>
        </p:spPr>
        <p:txBody>
          <a:bodyPr wrap="none" rtlCol="0">
            <a:spAutoFit/>
          </a:bodyPr>
          <a:lstStyle/>
          <a:p>
            <a:r>
              <a:rPr lang="en-US" sz="3200" dirty="0" smtClean="0">
                <a:latin typeface="Garamond" panose="02020404030301010803" pitchFamily="18" charset="0"/>
              </a:rPr>
              <a:t>Quick Facts</a:t>
            </a:r>
            <a:endParaRPr lang="en-US" sz="3200" dirty="0">
              <a:latin typeface="Garamond" panose="02020404030301010803" pitchFamily="18" charset="0"/>
            </a:endParaRPr>
          </a:p>
        </p:txBody>
      </p:sp>
    </p:spTree>
    <p:extLst>
      <p:ext uri="{BB962C8B-B14F-4D97-AF65-F5344CB8AC3E}">
        <p14:creationId xmlns:p14="http://schemas.microsoft.com/office/powerpoint/2010/main" val="115628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and Resources</a:t>
            </a:r>
            <a:endParaRPr lang="en-US" dirty="0"/>
          </a:p>
        </p:txBody>
      </p:sp>
      <p:sp>
        <p:nvSpPr>
          <p:cNvPr id="2" name="Content Placeholder 1"/>
          <p:cNvSpPr>
            <a:spLocks noGrp="1"/>
          </p:cNvSpPr>
          <p:nvPr>
            <p:ph sz="quarter" idx="1"/>
          </p:nvPr>
        </p:nvSpPr>
        <p:spPr>
          <a:xfrm>
            <a:off x="301752" y="1527048"/>
            <a:ext cx="8689848" cy="4797552"/>
          </a:xfrm>
        </p:spPr>
        <p:txBody>
          <a:bodyPr>
            <a:normAutofit fontScale="85000" lnSpcReduction="20000"/>
          </a:bodyPr>
          <a:lstStyle/>
          <a:p>
            <a:pPr lvl="1">
              <a:lnSpc>
                <a:spcPct val="120000"/>
              </a:lnSpc>
            </a:pPr>
            <a:r>
              <a:rPr lang="en-US" sz="2500" dirty="0" smtClean="0">
                <a:latin typeface="Calibri Light" panose="020F0302020204030204" pitchFamily="34" charset="0"/>
                <a:cs typeface="Calibri Light" panose="020F0302020204030204" pitchFamily="34" charset="0"/>
              </a:rPr>
              <a:t>RAMP Website: </a:t>
            </a:r>
            <a:r>
              <a:rPr lang="en-US" sz="2500" dirty="0">
                <a:latin typeface="Calibri Light" panose="020F0302020204030204" pitchFamily="34" charset="0"/>
                <a:cs typeface="Calibri Light" panose="020F0302020204030204" pitchFamily="34" charset="0"/>
                <a:hlinkClick r:id="rId3"/>
              </a:rPr>
              <a:t>https://ramp.research.fsu.edu</a:t>
            </a:r>
            <a:r>
              <a:rPr lang="en-US" sz="2500" dirty="0" smtClean="0">
                <a:latin typeface="Calibri Light" panose="020F0302020204030204" pitchFamily="34" charset="0"/>
                <a:cs typeface="Calibri Light" panose="020F0302020204030204" pitchFamily="34" charset="0"/>
                <a:hlinkClick r:id="rId3"/>
              </a:rPr>
              <a:t>/</a:t>
            </a:r>
            <a:endParaRPr lang="en-US" sz="2500" dirty="0" smtClean="0">
              <a:latin typeface="Calibri Light" panose="020F0302020204030204" pitchFamily="34" charset="0"/>
              <a:cs typeface="Calibri Light" panose="020F0302020204030204" pitchFamily="34" charset="0"/>
            </a:endParaRPr>
          </a:p>
          <a:p>
            <a:pPr lvl="2">
              <a:lnSpc>
                <a:spcPct val="120000"/>
              </a:lnSpc>
            </a:pPr>
            <a:r>
              <a:rPr lang="en-US" sz="2500" dirty="0" smtClean="0">
                <a:latin typeface="Calibri Light" panose="020F0302020204030204" pitchFamily="34" charset="0"/>
                <a:cs typeface="Calibri Light" panose="020F0302020204030204" pitchFamily="34" charset="0"/>
              </a:rPr>
              <a:t>Training schedule by topic with Zoom meeting links</a:t>
            </a:r>
          </a:p>
          <a:p>
            <a:pPr lvl="2">
              <a:lnSpc>
                <a:spcPct val="120000"/>
              </a:lnSpc>
            </a:pPr>
            <a:r>
              <a:rPr lang="en-US" sz="2500" dirty="0" smtClean="0">
                <a:latin typeface="Calibri Light" panose="020F0302020204030204" pitchFamily="34" charset="0"/>
                <a:cs typeface="Calibri Light" panose="020F0302020204030204" pitchFamily="34" charset="0"/>
              </a:rPr>
              <a:t>How-to Guides</a:t>
            </a:r>
          </a:p>
          <a:p>
            <a:pPr lvl="2">
              <a:lnSpc>
                <a:spcPct val="120000"/>
              </a:lnSpc>
            </a:pPr>
            <a:r>
              <a:rPr lang="en-US" sz="2500" dirty="0" smtClean="0">
                <a:latin typeface="Calibri Light" panose="020F0302020204030204" pitchFamily="34" charset="0"/>
                <a:cs typeface="Calibri Light" panose="020F0302020204030204" pitchFamily="34" charset="0"/>
              </a:rPr>
              <a:t>FAQ’s</a:t>
            </a:r>
          </a:p>
          <a:p>
            <a:pPr lvl="2">
              <a:lnSpc>
                <a:spcPct val="120000"/>
              </a:lnSpc>
            </a:pPr>
            <a:r>
              <a:rPr lang="en-US" sz="2500" dirty="0" smtClean="0">
                <a:latin typeface="Calibri Light" panose="020F0302020204030204" pitchFamily="34" charset="0"/>
                <a:cs typeface="Calibri Light" panose="020F0302020204030204" pitchFamily="34" charset="0"/>
              </a:rPr>
              <a:t>Shared email is active!  </a:t>
            </a:r>
            <a:r>
              <a:rPr lang="en-US" sz="2500" dirty="0" smtClean="0">
                <a:latin typeface="Calibri Light" panose="020F0302020204030204" pitchFamily="34" charset="0"/>
                <a:cs typeface="Calibri Light" panose="020F0302020204030204" pitchFamily="34" charset="0"/>
                <a:hlinkClick r:id="rId4"/>
              </a:rPr>
              <a:t>Ramp-grants@fsu.edu</a:t>
            </a:r>
            <a:r>
              <a:rPr lang="en-US" sz="2500" dirty="0" smtClean="0">
                <a:latin typeface="Calibri Light" panose="020F0302020204030204" pitchFamily="34" charset="0"/>
                <a:cs typeface="Calibri Light" panose="020F0302020204030204" pitchFamily="34" charset="0"/>
              </a:rPr>
              <a:t> </a:t>
            </a:r>
            <a:endParaRPr lang="en-US" sz="2500" dirty="0">
              <a:latin typeface="Calibri Light" panose="020F0302020204030204" pitchFamily="34" charset="0"/>
              <a:cs typeface="Calibri Light" panose="020F0302020204030204" pitchFamily="34" charset="0"/>
            </a:endParaRPr>
          </a:p>
          <a:p>
            <a:pPr lvl="1">
              <a:lnSpc>
                <a:spcPct val="120000"/>
              </a:lnSpc>
            </a:pPr>
            <a:r>
              <a:rPr lang="en-US" sz="2500" dirty="0" smtClean="0">
                <a:latin typeface="Calibri Light" panose="020F0302020204030204" pitchFamily="34" charset="0"/>
                <a:cs typeface="Calibri Light" panose="020F0302020204030204" pitchFamily="34" charset="0"/>
              </a:rPr>
              <a:t>Training topics</a:t>
            </a:r>
          </a:p>
          <a:p>
            <a:pPr lvl="2">
              <a:lnSpc>
                <a:spcPct val="120000"/>
              </a:lnSpc>
            </a:pPr>
            <a:r>
              <a:rPr lang="en-US" sz="2500" dirty="0">
                <a:latin typeface="Calibri Light" panose="020F0302020204030204" pitchFamily="34" charset="0"/>
                <a:cs typeface="Calibri Light" panose="020F0302020204030204" pitchFamily="34" charset="0"/>
              </a:rPr>
              <a:t>Proposal &amp; SF 424 Submissions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Budget Entry &amp; Cost Share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Collaborative Proposals &amp; SF 424 Submissions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Award Review &amp; Completion </a:t>
            </a:r>
            <a:r>
              <a:rPr lang="en-US" sz="2500" dirty="0" smtClean="0">
                <a:latin typeface="Calibri Light" panose="020F0302020204030204" pitchFamily="34" charset="0"/>
                <a:cs typeface="Calibri Light" panose="020F0302020204030204" pitchFamily="34" charset="0"/>
              </a:rPr>
              <a:t>Training (w/ and w/o advances)</a:t>
            </a:r>
          </a:p>
          <a:p>
            <a:pPr lvl="2">
              <a:lnSpc>
                <a:spcPct val="120000"/>
              </a:lnSpc>
            </a:pPr>
            <a:r>
              <a:rPr lang="en-US" sz="2500" dirty="0">
                <a:latin typeface="Calibri Light" panose="020F0302020204030204" pitchFamily="34" charset="0"/>
                <a:cs typeface="Calibri Light" panose="020F0302020204030204" pitchFamily="34" charset="0"/>
              </a:rPr>
              <a:t>Department Approvers </a:t>
            </a:r>
            <a:r>
              <a:rPr lang="en-US" sz="2500" dirty="0" smtClean="0">
                <a:latin typeface="Calibri Light" panose="020F0302020204030204" pitchFamily="34" charset="0"/>
                <a:cs typeface="Calibri Light" panose="020F0302020204030204" pitchFamily="34" charset="0"/>
              </a:rPr>
              <a:t>Training</a:t>
            </a:r>
          </a:p>
          <a:p>
            <a:pPr lvl="2">
              <a:lnSpc>
                <a:spcPct val="120000"/>
              </a:lnSpc>
            </a:pPr>
            <a:r>
              <a:rPr lang="en-US" sz="2500" dirty="0">
                <a:latin typeface="Calibri Light" panose="020F0302020204030204" pitchFamily="34" charset="0"/>
                <a:cs typeface="Calibri Light" panose="020F0302020204030204" pitchFamily="34" charset="0"/>
              </a:rPr>
              <a:t>Award Modifications </a:t>
            </a:r>
            <a:r>
              <a:rPr lang="en-US" sz="2500" dirty="0" smtClean="0">
                <a:latin typeface="Calibri Light" panose="020F0302020204030204" pitchFamily="34" charset="0"/>
                <a:cs typeface="Calibri Light" panose="020F0302020204030204" pitchFamily="34" charset="0"/>
              </a:rPr>
              <a:t>Training</a:t>
            </a:r>
          </a:p>
          <a:p>
            <a:pPr marL="274320" lvl="1" indent="0">
              <a:buNone/>
            </a:pPr>
            <a:endParaRPr lang="en-US" dirty="0" smtClean="0">
              <a:latin typeface="Calibri Light" panose="020F0302020204030204" pitchFamily="34" charset="0"/>
              <a:cs typeface="Calibri Light" panose="020F0302020204030204" pitchFamily="34" charset="0"/>
            </a:endParaRPr>
          </a:p>
          <a:p>
            <a:pPr marL="594360" lvl="2" indent="0">
              <a:buNone/>
            </a:pPr>
            <a:endParaRPr lang="en-US" dirty="0" smtClean="0"/>
          </a:p>
        </p:txBody>
      </p:sp>
    </p:spTree>
    <p:extLst>
      <p:ext uri="{BB962C8B-B14F-4D97-AF65-F5344CB8AC3E}">
        <p14:creationId xmlns:p14="http://schemas.microsoft.com/office/powerpoint/2010/main" val="251032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2" name="TextBox 1"/>
          <p:cNvSpPr txBox="1"/>
          <p:nvPr/>
        </p:nvSpPr>
        <p:spPr>
          <a:xfrm>
            <a:off x="609600" y="1676400"/>
            <a:ext cx="4648200" cy="5755422"/>
          </a:xfrm>
          <a:prstGeom prst="rect">
            <a:avLst/>
          </a:prstGeom>
          <a:noFill/>
        </p:spPr>
        <p:txBody>
          <a:bodyPr wrap="square" rtlCol="0">
            <a:spAutoFit/>
          </a:bodyPr>
          <a:lstStyle/>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a:latin typeface="Calibri Light" panose="020F0302020204030204" pitchFamily="34" charset="0"/>
                <a:cs typeface="Calibri Light" panose="020F0302020204030204" pitchFamily="34" charset="0"/>
              </a:rPr>
              <a:t>Terminology and Navigation in RAMP Grants</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smtClean="0">
                <a:latin typeface="Calibri Light" panose="020F0302020204030204" pitchFamily="34" charset="0"/>
                <a:cs typeface="Calibri Light" panose="020F0302020204030204" pitchFamily="34" charset="0"/>
              </a:rPr>
              <a:t>Walk through requesting an advance on a funding proposal</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smtClean="0">
                <a:latin typeface="Calibri Light" panose="020F0302020204030204" pitchFamily="34" charset="0"/>
                <a:cs typeface="Calibri Light" panose="020F0302020204030204" pitchFamily="34" charset="0"/>
              </a:rPr>
              <a:t>Walk through completing award </a:t>
            </a:r>
            <a:r>
              <a:rPr lang="en-US" sz="2300" dirty="0" err="1" smtClean="0">
                <a:latin typeface="Calibri Light" panose="020F0302020204030204" pitchFamily="34" charset="0"/>
                <a:cs typeface="Calibri Light" panose="020F0302020204030204" pitchFamily="34" charset="0"/>
              </a:rPr>
              <a:t>smartform</a:t>
            </a:r>
            <a:r>
              <a:rPr lang="en-US" sz="2300" dirty="0" smtClean="0">
                <a:latin typeface="Calibri Light" panose="020F0302020204030204" pitchFamily="34" charset="0"/>
                <a:cs typeface="Calibri Light" panose="020F0302020204030204" pitchFamily="34" charset="0"/>
              </a:rPr>
              <a:t> with central office</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r>
              <a:rPr lang="en-US" sz="2300" dirty="0" smtClean="0">
                <a:latin typeface="Calibri Light" panose="020F0302020204030204" pitchFamily="34" charset="0"/>
                <a:cs typeface="Calibri Light" panose="020F0302020204030204" pitchFamily="34" charset="0"/>
              </a:rPr>
              <a:t>Walk through removing an award from advance</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endParaRPr lang="en-US" sz="2300"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752600"/>
            <a:ext cx="2713408" cy="2819400"/>
          </a:xfrm>
          <a:prstGeom prst="rect">
            <a:avLst/>
          </a:prstGeom>
        </p:spPr>
      </p:pic>
    </p:spTree>
    <p:extLst>
      <p:ext uri="{BB962C8B-B14F-4D97-AF65-F5344CB8AC3E}">
        <p14:creationId xmlns:p14="http://schemas.microsoft.com/office/powerpoint/2010/main" val="3250661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to Begin</a:t>
            </a:r>
            <a:endParaRPr lang="en-US" dirty="0"/>
          </a:p>
        </p:txBody>
      </p:sp>
      <p:sp>
        <p:nvSpPr>
          <p:cNvPr id="2" name="TextBox 1"/>
          <p:cNvSpPr txBox="1"/>
          <p:nvPr/>
        </p:nvSpPr>
        <p:spPr>
          <a:xfrm>
            <a:off x="609600" y="1676400"/>
            <a:ext cx="8226552" cy="2600712"/>
          </a:xfrm>
          <a:prstGeom prst="rect">
            <a:avLst/>
          </a:prstGeom>
          <a:noFill/>
        </p:spPr>
        <p:txBody>
          <a:bodyPr wrap="square" rtlCol="0">
            <a:spAutoFit/>
          </a:bodyPr>
          <a:lstStyle/>
          <a:p>
            <a:pPr algn="ctr"/>
            <a:r>
              <a:rPr lang="en-US" sz="2400" dirty="0" smtClean="0">
                <a:latin typeface="Calibri Light" panose="020F0302020204030204" pitchFamily="34" charset="0"/>
                <a:cs typeface="Calibri Light" panose="020F0302020204030204" pitchFamily="34" charset="0"/>
              </a:rPr>
              <a:t>The advance award setup process begins by selecting the funding proposal for which an award is anticipated. </a:t>
            </a: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pPr marL="342900" indent="-342900">
              <a:buAutoNum type="arabicPeriod"/>
            </a:pPr>
            <a:endParaRPr lang="en-US" sz="2300" dirty="0" smtClean="0">
              <a:latin typeface="Calibri Light" panose="020F0302020204030204" pitchFamily="34" charset="0"/>
              <a:cs typeface="Calibri Light" panose="020F0302020204030204" pitchFamily="34" charset="0"/>
            </a:endParaRPr>
          </a:p>
          <a:p>
            <a:endParaRPr lang="en-US" sz="23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931940"/>
            <a:ext cx="3953352" cy="1668337"/>
          </a:xfrm>
          <a:prstGeom prst="rect">
            <a:avLst/>
          </a:prstGeom>
        </p:spPr>
      </p:pic>
      <p:sp>
        <p:nvSpPr>
          <p:cNvPr id="6" name="TextBox 5"/>
          <p:cNvSpPr txBox="1"/>
          <p:nvPr/>
        </p:nvSpPr>
        <p:spPr>
          <a:xfrm>
            <a:off x="609600" y="5105400"/>
            <a:ext cx="8077200" cy="1015663"/>
          </a:xfrm>
          <a:prstGeom prst="rect">
            <a:avLst/>
          </a:prstGeom>
          <a:noFill/>
        </p:spPr>
        <p:txBody>
          <a:bodyPr wrap="square" rtlCol="0">
            <a:spAutoFit/>
          </a:bodyPr>
          <a:lstStyle/>
          <a:p>
            <a:pPr algn="ctr"/>
            <a:r>
              <a:rPr lang="en-US" sz="2000" dirty="0" smtClean="0">
                <a:latin typeface="Calibri Light" panose="020F0302020204030204" pitchFamily="34" charset="0"/>
                <a:cs typeface="Calibri Light" panose="020F0302020204030204" pitchFamily="34" charset="0"/>
              </a:rPr>
              <a:t>Awards received for proposals submitted prior to RAMP should be sent to your Specialist.  They will enter a placeholder proposal into RAMP and then also enter the award.  </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14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an Advance Request</a:t>
            </a:r>
            <a:endParaRPr lang="en-US" dirty="0"/>
          </a:p>
        </p:txBody>
      </p:sp>
      <p:sp>
        <p:nvSpPr>
          <p:cNvPr id="3" name="Content Placeholder 2"/>
          <p:cNvSpPr>
            <a:spLocks noGrp="1"/>
          </p:cNvSpPr>
          <p:nvPr>
            <p:ph sz="quarter" idx="1"/>
          </p:nvPr>
        </p:nvSpPr>
        <p:spPr>
          <a:xfrm>
            <a:off x="301752" y="1527048"/>
            <a:ext cx="8503920" cy="1139952"/>
          </a:xfrm>
        </p:spPr>
        <p:txBody>
          <a:bodyPr/>
          <a:lstStyle/>
          <a:p>
            <a:pPr marL="0" indent="0" algn="ctr">
              <a:buNone/>
            </a:pPr>
            <a:r>
              <a:rPr lang="en-US" dirty="0" smtClean="0">
                <a:latin typeface="Calibri Light" panose="020F0302020204030204" pitchFamily="34" charset="0"/>
                <a:cs typeface="Calibri Light" panose="020F0302020204030204" pitchFamily="34" charset="0"/>
              </a:rPr>
              <a:t>The PI must initiate the advance setup, which will route to the Specialist</a:t>
            </a:r>
          </a:p>
          <a:p>
            <a:pPr marL="0" indent="0">
              <a:buNone/>
            </a:pPr>
            <a:endParaRPr lang="en-US" dirty="0"/>
          </a:p>
          <a:p>
            <a:pPr marL="0" indent="0">
              <a:buNone/>
            </a:pPr>
            <a:endParaRPr lang="en-US" dirty="0"/>
          </a:p>
        </p:txBody>
      </p:sp>
      <p:sp>
        <p:nvSpPr>
          <p:cNvPr id="4" name="TextBox 3"/>
          <p:cNvSpPr txBox="1"/>
          <p:nvPr/>
        </p:nvSpPr>
        <p:spPr>
          <a:xfrm>
            <a:off x="454930" y="2895600"/>
            <a:ext cx="5336270" cy="3416320"/>
          </a:xfrm>
          <a:prstGeom prst="rect">
            <a:avLst/>
          </a:prstGeom>
          <a:noFill/>
        </p:spPr>
        <p:txBody>
          <a:bodyPr wrap="square" numCol="1" rtlCol="0">
            <a:spAutoFit/>
          </a:bodyPr>
          <a:lstStyle/>
          <a:p>
            <a:pPr marL="342900" indent="-342900">
              <a:buAutoNum type="arabicPeriod"/>
            </a:pPr>
            <a:r>
              <a:rPr lang="en-US" dirty="0" smtClean="0">
                <a:latin typeface="Calibri Light" panose="020F0302020204030204" pitchFamily="34" charset="0"/>
                <a:cs typeface="Calibri Light" panose="020F0302020204030204" pitchFamily="34" charset="0"/>
              </a:rPr>
              <a:t>PI performs the Notify SPO of Grant Status activity in the Funding Proposal workspace.  </a:t>
            </a:r>
          </a:p>
          <a:p>
            <a:pPr marL="342900" indent="-342900">
              <a:buAutoNum type="arabicPeriod"/>
            </a:pPr>
            <a:endParaRPr lang="en-US" dirty="0" smtClean="0">
              <a:latin typeface="Calibri Light" panose="020F0302020204030204" pitchFamily="34" charset="0"/>
              <a:cs typeface="Calibri Light" panose="020F0302020204030204" pitchFamily="34" charset="0"/>
            </a:endParaRPr>
          </a:p>
          <a:p>
            <a:pPr marL="342900" indent="-342900">
              <a:buFontTx/>
              <a:buAutoNum type="arabicPeriod"/>
            </a:pPr>
            <a:r>
              <a:rPr lang="en-US" dirty="0" smtClean="0">
                <a:latin typeface="Calibri Light" panose="020F0302020204030204" pitchFamily="34" charset="0"/>
                <a:cs typeface="Calibri Light" panose="020F0302020204030204" pitchFamily="34" charset="0"/>
              </a:rPr>
              <a:t>The </a:t>
            </a:r>
            <a:r>
              <a:rPr lang="en-US" dirty="0">
                <a:latin typeface="Calibri Light" panose="020F0302020204030204" pitchFamily="34" charset="0"/>
                <a:cs typeface="Calibri Light" panose="020F0302020204030204" pitchFamily="34" charset="0"/>
              </a:rPr>
              <a:t>Specialist will receive notification of the changed Funding Proposal State and change the status to Pending Sponsor Review Award Anticipated once the Chair and Dean have approved the request. </a:t>
            </a:r>
            <a:endParaRPr lang="en-US" dirty="0" smtClean="0">
              <a:latin typeface="Calibri Light" panose="020F0302020204030204" pitchFamily="34" charset="0"/>
              <a:cs typeface="Calibri Light" panose="020F0302020204030204" pitchFamily="34" charset="0"/>
            </a:endParaRPr>
          </a:p>
          <a:p>
            <a:pPr marL="342900" indent="-342900">
              <a:buFontTx/>
              <a:buAutoNum type="arabicPeriod"/>
            </a:pPr>
            <a:endParaRPr lang="en-US" dirty="0" smtClean="0">
              <a:latin typeface="Calibri Light" panose="020F0302020204030204" pitchFamily="34" charset="0"/>
              <a:cs typeface="Calibri Light" panose="020F0302020204030204" pitchFamily="34" charset="0"/>
            </a:endParaRPr>
          </a:p>
          <a:p>
            <a:pPr marL="342900" indent="-342900">
              <a:buFontTx/>
              <a:buAutoNum type="arabicPeriod"/>
            </a:pPr>
            <a:r>
              <a:rPr lang="en-US" dirty="0" smtClean="0">
                <a:latin typeface="Calibri Light" panose="020F0302020204030204" pitchFamily="34" charset="0"/>
                <a:cs typeface="Calibri Light" panose="020F0302020204030204" pitchFamily="34" charset="0"/>
              </a:rPr>
              <a:t>Once the advance is activated, the active award will be in the Advance Account state.  </a:t>
            </a:r>
            <a:endParaRPr lang="en-US" dirty="0">
              <a:latin typeface="Calibri Light" panose="020F0302020204030204" pitchFamily="34" charset="0"/>
              <a:cs typeface="Calibri Light" panose="020F0302020204030204" pitchFamily="34" charset="0"/>
            </a:endParaRPr>
          </a:p>
          <a:p>
            <a:pPr marL="342900" indent="-342900">
              <a:buAutoNum type="arabicPeriod"/>
            </a:pPr>
            <a:endParaRPr lang="en-US" dirty="0" smtClean="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789006"/>
            <a:ext cx="2257740" cy="771633"/>
          </a:xfrm>
          <a:prstGeom prst="rect">
            <a:avLst/>
          </a:prstGeom>
        </p:spPr>
      </p:pic>
      <p:cxnSp>
        <p:nvCxnSpPr>
          <p:cNvPr id="11" name="Straight Arrow Connector 10"/>
          <p:cNvCxnSpPr>
            <a:endCxn id="7" idx="0"/>
          </p:cNvCxnSpPr>
          <p:nvPr/>
        </p:nvCxnSpPr>
        <p:spPr>
          <a:xfrm flipH="1">
            <a:off x="6965392" y="3588036"/>
            <a:ext cx="7178" cy="3669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1752" y="2574587"/>
            <a:ext cx="861364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785" y="3954985"/>
            <a:ext cx="2067213" cy="9812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073" y="5410200"/>
            <a:ext cx="2038635" cy="476316"/>
          </a:xfrm>
          <a:prstGeom prst="rect">
            <a:avLst/>
          </a:prstGeom>
        </p:spPr>
      </p:pic>
      <p:cxnSp>
        <p:nvCxnSpPr>
          <p:cNvPr id="19" name="Straight Arrow Connector 18"/>
          <p:cNvCxnSpPr/>
          <p:nvPr/>
        </p:nvCxnSpPr>
        <p:spPr>
          <a:xfrm flipH="1">
            <a:off x="6995268" y="5040865"/>
            <a:ext cx="7178" cy="3669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79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an Advance Request</a:t>
            </a:r>
            <a:endParaRPr lang="en-US" dirty="0"/>
          </a:p>
        </p:txBody>
      </p:sp>
      <p:sp>
        <p:nvSpPr>
          <p:cNvPr id="3" name="Content Placeholder 2"/>
          <p:cNvSpPr>
            <a:spLocks noGrp="1"/>
          </p:cNvSpPr>
          <p:nvPr>
            <p:ph sz="quarter" idx="1"/>
          </p:nvPr>
        </p:nvSpPr>
        <p:spPr>
          <a:xfrm>
            <a:off x="301752" y="1527048"/>
            <a:ext cx="8503920" cy="1139952"/>
          </a:xfrm>
        </p:spPr>
        <p:txBody>
          <a:bodyPr/>
          <a:lstStyle/>
          <a:p>
            <a:pPr marL="0" indent="0" algn="ctr">
              <a:buNone/>
            </a:pPr>
            <a:r>
              <a:rPr lang="en-US" dirty="0" smtClean="0">
                <a:latin typeface="Calibri Light" panose="020F0302020204030204" pitchFamily="34" charset="0"/>
                <a:cs typeface="Calibri Light" panose="020F0302020204030204" pitchFamily="34" charset="0"/>
              </a:rPr>
              <a:t>The Specialist will initiate the removal of the advance by creating an Award Modification</a:t>
            </a:r>
          </a:p>
          <a:p>
            <a:pPr marL="0" indent="0">
              <a:buNone/>
            </a:pPr>
            <a:endParaRPr lang="en-US" dirty="0"/>
          </a:p>
          <a:p>
            <a:pPr marL="0" indent="0">
              <a:buNone/>
            </a:pPr>
            <a:endParaRPr lang="en-US" dirty="0"/>
          </a:p>
        </p:txBody>
      </p:sp>
      <p:cxnSp>
        <p:nvCxnSpPr>
          <p:cNvPr id="13" name="Straight Connector 12"/>
          <p:cNvCxnSpPr/>
          <p:nvPr/>
        </p:nvCxnSpPr>
        <p:spPr>
          <a:xfrm>
            <a:off x="301752" y="2574587"/>
            <a:ext cx="861364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68338"/>
            <a:ext cx="2038635" cy="4763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940218"/>
            <a:ext cx="2029108" cy="504895"/>
          </a:xfrm>
          <a:prstGeom prst="rect">
            <a:avLst/>
          </a:prstGeom>
        </p:spPr>
      </p:pic>
      <p:cxnSp>
        <p:nvCxnSpPr>
          <p:cNvPr id="8" name="Straight Arrow Connector 7"/>
          <p:cNvCxnSpPr/>
          <p:nvPr/>
        </p:nvCxnSpPr>
        <p:spPr>
          <a:xfrm>
            <a:off x="3124200" y="3206496"/>
            <a:ext cx="2362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886200"/>
            <a:ext cx="8001000" cy="1569660"/>
          </a:xfrm>
          <a:prstGeom prst="rect">
            <a:avLst/>
          </a:prstGeom>
          <a:noFill/>
        </p:spPr>
        <p:txBody>
          <a:bodyPr wrap="square" rtlCol="0">
            <a:spAutoFit/>
          </a:bodyPr>
          <a:lstStyle/>
          <a:p>
            <a:pPr algn="ctr"/>
            <a:r>
              <a:rPr lang="en-US" sz="2400" dirty="0" smtClean="0">
                <a:latin typeface="Candara Light" panose="020E0502030303020204" pitchFamily="34" charset="0"/>
              </a:rPr>
              <a:t>Once the award modification has been initiated and the Study Staff has updated the budget reconciliation, the Specialist will submit the award for final review and the state will change to Active.  </a:t>
            </a:r>
            <a:endParaRPr lang="en-US" sz="2400" dirty="0">
              <a:latin typeface="Candara Light" panose="020E0502030303020204" pitchFamily="34" charset="0"/>
            </a:endParaRPr>
          </a:p>
        </p:txBody>
      </p:sp>
    </p:spTree>
    <p:extLst>
      <p:ext uri="{BB962C8B-B14F-4D97-AF65-F5344CB8AC3E}">
        <p14:creationId xmlns:p14="http://schemas.microsoft.com/office/powerpoint/2010/main" val="3412610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Award Summary</a:t>
            </a:r>
            <a:endParaRPr lang="en-US" dirty="0"/>
          </a:p>
        </p:txBody>
      </p:sp>
      <p:sp>
        <p:nvSpPr>
          <p:cNvPr id="6" name="TextBox 5"/>
          <p:cNvSpPr txBox="1"/>
          <p:nvPr/>
        </p:nvSpPr>
        <p:spPr>
          <a:xfrm>
            <a:off x="1429966" y="1895296"/>
            <a:ext cx="4753192" cy="4524315"/>
          </a:xfrm>
          <a:prstGeom prst="rect">
            <a:avLst/>
          </a:prstGeom>
          <a:noFill/>
        </p:spPr>
        <p:txBody>
          <a:bodyPr wrap="square" rtlCol="0">
            <a:spAutoFit/>
          </a:bodyPr>
          <a:lstStyle/>
          <a:p>
            <a:r>
              <a:rPr lang="en-US" sz="2400" dirty="0" smtClean="0">
                <a:latin typeface="Calibri Light" panose="020F0302020204030204" pitchFamily="34" charset="0"/>
                <a:cs typeface="Calibri Light" panose="020F0302020204030204" pitchFamily="34" charset="0"/>
              </a:rPr>
              <a:t>Request Advance - Notify Specialist and submit Ancillary Review</a:t>
            </a:r>
          </a:p>
          <a:p>
            <a:pPr marL="342900" indent="-342900">
              <a:buAutoNum type="arabicPeriod"/>
            </a:pPr>
            <a:endParaRPr lang="en-US" sz="2400" dirty="0" smtClean="0">
              <a:latin typeface="Calibri Light" panose="020F0302020204030204" pitchFamily="34" charset="0"/>
              <a:cs typeface="Calibri Light" panose="020F0302020204030204" pitchFamily="34" charset="0"/>
            </a:endParaRPr>
          </a:p>
          <a:p>
            <a:pPr marL="342900" indent="-342900">
              <a:buAutoNum type="arabicPeriod"/>
            </a:pPr>
            <a:endParaRPr lang="en-US" sz="2400" dirty="0" smtClean="0">
              <a:latin typeface="Calibri Light" panose="020F0302020204030204" pitchFamily="34" charset="0"/>
              <a:cs typeface="Calibri Light" panose="020F0302020204030204" pitchFamily="34" charset="0"/>
            </a:endParaRPr>
          </a:p>
          <a:p>
            <a:pPr marL="342900" indent="-342900">
              <a:buAutoNum type="arabicPeriod"/>
            </a:pPr>
            <a:endParaRPr lang="en-US" sz="2400" dirty="0" smtClean="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Enter Advance Award information - in Award </a:t>
            </a:r>
            <a:r>
              <a:rPr lang="en-US" sz="2400" dirty="0" err="1" smtClean="0">
                <a:latin typeface="Calibri Light" panose="020F0302020204030204" pitchFamily="34" charset="0"/>
                <a:cs typeface="Calibri Light" panose="020F0302020204030204" pitchFamily="34" charset="0"/>
              </a:rPr>
              <a:t>Smartform</a:t>
            </a:r>
            <a:endParaRPr lang="en-US" sz="2400" dirty="0" smtClean="0">
              <a:latin typeface="Calibri Light" panose="020F0302020204030204" pitchFamily="34" charset="0"/>
              <a:cs typeface="Calibri Light" panose="020F0302020204030204" pitchFamily="34" charset="0"/>
            </a:endParaRPr>
          </a:p>
          <a:p>
            <a:pPr marL="342900" indent="-342900">
              <a:buAutoNum type="arabicPeriod"/>
            </a:pPr>
            <a:endParaRPr lang="en-US" sz="2400" dirty="0" smtClean="0">
              <a:latin typeface="Calibri Light" panose="020F0302020204030204" pitchFamily="34" charset="0"/>
              <a:cs typeface="Calibri Light" panose="020F0302020204030204" pitchFamily="34" charset="0"/>
            </a:endParaRPr>
          </a:p>
          <a:p>
            <a:pPr marL="342900" indent="-342900">
              <a:buAutoNum type="arabicPeriod"/>
            </a:pPr>
            <a:endParaRPr lang="en-US" sz="2400" dirty="0" smtClean="0">
              <a:latin typeface="Calibri Light" panose="020F0302020204030204" pitchFamily="34" charset="0"/>
              <a:cs typeface="Calibri Light" panose="020F0302020204030204" pitchFamily="34" charset="0"/>
            </a:endParaRPr>
          </a:p>
          <a:p>
            <a:r>
              <a:rPr lang="en-US" sz="2400" dirty="0" smtClean="0">
                <a:latin typeface="Calibri Light" panose="020F0302020204030204" pitchFamily="34" charset="0"/>
                <a:cs typeface="Calibri Light" panose="020F0302020204030204" pitchFamily="34" charset="0"/>
              </a:rPr>
              <a:t>Remove Advance - Enter remaining award information and budget in Modification</a:t>
            </a:r>
            <a:endParaRPr lang="en-US" sz="2400"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5" y="3781578"/>
            <a:ext cx="1552792" cy="41915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765" y="2253525"/>
            <a:ext cx="1848108" cy="4286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452" y="5400672"/>
            <a:ext cx="1590897" cy="419158"/>
          </a:xfrm>
          <a:prstGeom prst="rect">
            <a:avLst/>
          </a:prstGeom>
        </p:spPr>
      </p:pic>
      <p:sp>
        <p:nvSpPr>
          <p:cNvPr id="12" name="Rectangle 11"/>
          <p:cNvSpPr/>
          <p:nvPr/>
        </p:nvSpPr>
        <p:spPr>
          <a:xfrm>
            <a:off x="1136515" y="1635613"/>
            <a:ext cx="7543800" cy="1447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1396" y="1956563"/>
            <a:ext cx="688848" cy="830997"/>
          </a:xfrm>
          <a:prstGeom prst="rect">
            <a:avLst/>
          </a:prstGeom>
          <a:noFill/>
        </p:spPr>
        <p:txBody>
          <a:bodyPr wrap="square" rtlCol="0">
            <a:spAutoFit/>
          </a:bodyPr>
          <a:lstStyle/>
          <a:p>
            <a:r>
              <a:rPr lang="en-US" sz="4800" dirty="0" smtClean="0">
                <a:latin typeface="Calibri Light" panose="020F0302020204030204" pitchFamily="34" charset="0"/>
                <a:cs typeface="Calibri Light" panose="020F0302020204030204" pitchFamily="34" charset="0"/>
              </a:rPr>
              <a:t>1</a:t>
            </a:r>
            <a:r>
              <a:rPr lang="en-US" dirty="0" smtClean="0"/>
              <a:t>.</a:t>
            </a:r>
            <a:endParaRPr lang="en-US" dirty="0"/>
          </a:p>
        </p:txBody>
      </p:sp>
      <p:sp>
        <p:nvSpPr>
          <p:cNvPr id="17" name="Rectangle 16"/>
          <p:cNvSpPr/>
          <p:nvPr/>
        </p:nvSpPr>
        <p:spPr>
          <a:xfrm>
            <a:off x="1128409" y="3267257"/>
            <a:ext cx="7543800" cy="1447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1396" y="3675458"/>
            <a:ext cx="688848" cy="830997"/>
          </a:xfrm>
          <a:prstGeom prst="rect">
            <a:avLst/>
          </a:prstGeom>
          <a:noFill/>
        </p:spPr>
        <p:txBody>
          <a:bodyPr wrap="square" rtlCol="0">
            <a:spAutoFit/>
          </a:bodyPr>
          <a:lstStyle/>
          <a:p>
            <a:r>
              <a:rPr lang="en-US" sz="4800" dirty="0">
                <a:latin typeface="Calibri Light" panose="020F0302020204030204" pitchFamily="34" charset="0"/>
                <a:cs typeface="Calibri Light" panose="020F0302020204030204" pitchFamily="34" charset="0"/>
              </a:rPr>
              <a:t>2</a:t>
            </a:r>
            <a:r>
              <a:rPr lang="en-US" dirty="0" smtClean="0"/>
              <a:t>.</a:t>
            </a:r>
            <a:endParaRPr lang="en-US" dirty="0"/>
          </a:p>
        </p:txBody>
      </p:sp>
      <p:sp>
        <p:nvSpPr>
          <p:cNvPr id="19" name="Rectangle 18"/>
          <p:cNvSpPr/>
          <p:nvPr/>
        </p:nvSpPr>
        <p:spPr>
          <a:xfrm>
            <a:off x="1128409" y="4886352"/>
            <a:ext cx="7543800" cy="144780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7360" y="5194753"/>
            <a:ext cx="688848" cy="830997"/>
          </a:xfrm>
          <a:prstGeom prst="rect">
            <a:avLst/>
          </a:prstGeom>
          <a:noFill/>
        </p:spPr>
        <p:txBody>
          <a:bodyPr wrap="square" rtlCol="0">
            <a:spAutoFit/>
          </a:bodyPr>
          <a:lstStyle/>
          <a:p>
            <a:r>
              <a:rPr lang="en-US" sz="4800" dirty="0" smtClean="0">
                <a:latin typeface="Calibri Light" panose="020F0302020204030204" pitchFamily="34" charset="0"/>
                <a:cs typeface="Calibri Light" panose="020F0302020204030204" pitchFamily="34" charset="0"/>
              </a:rPr>
              <a:t>3</a:t>
            </a:r>
            <a:r>
              <a:rPr lang="en-US" dirty="0" smtClean="0"/>
              <a:t>.</a:t>
            </a:r>
            <a:endParaRPr lang="en-US" dirty="0"/>
          </a:p>
        </p:txBody>
      </p:sp>
    </p:spTree>
    <p:extLst>
      <p:ext uri="{BB962C8B-B14F-4D97-AF65-F5344CB8AC3E}">
        <p14:creationId xmlns:p14="http://schemas.microsoft.com/office/powerpoint/2010/main" val="3132122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4">
      <a:dk1>
        <a:srgbClr val="782F40"/>
      </a:dk1>
      <a:lt1>
        <a:srgbClr val="FFFFFF"/>
      </a:lt1>
      <a:dk2>
        <a:srgbClr val="2C2A29"/>
      </a:dk2>
      <a:lt2>
        <a:srgbClr val="CEB888"/>
      </a:lt2>
      <a:accent1>
        <a:srgbClr val="782F40"/>
      </a:accent1>
      <a:accent2>
        <a:srgbClr val="2C2A29"/>
      </a:accent2>
      <a:accent3>
        <a:srgbClr val="782F40"/>
      </a:accent3>
      <a:accent4>
        <a:srgbClr val="8C7B70"/>
      </a:accent4>
      <a:accent5>
        <a:srgbClr val="2C2A29"/>
      </a:accent5>
      <a:accent6>
        <a:srgbClr val="782F40"/>
      </a:accent6>
      <a:hlink>
        <a:srgbClr val="782F40"/>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ustom 4">
      <a:dk1>
        <a:srgbClr val="782F40"/>
      </a:dk1>
      <a:lt1>
        <a:srgbClr val="FFFFFF"/>
      </a:lt1>
      <a:dk2>
        <a:srgbClr val="2C2A29"/>
      </a:dk2>
      <a:lt2>
        <a:srgbClr val="CEB888"/>
      </a:lt2>
      <a:accent1>
        <a:srgbClr val="782F40"/>
      </a:accent1>
      <a:accent2>
        <a:srgbClr val="2C2A29"/>
      </a:accent2>
      <a:accent3>
        <a:srgbClr val="782F40"/>
      </a:accent3>
      <a:accent4>
        <a:srgbClr val="8C7B70"/>
      </a:accent4>
      <a:accent5>
        <a:srgbClr val="2C2A29"/>
      </a:accent5>
      <a:accent6>
        <a:srgbClr val="782F40"/>
      </a:accent6>
      <a:hlink>
        <a:srgbClr val="782F40"/>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4BDF8C2ADE114088FB62E901D41E05" ma:contentTypeVersion="11" ma:contentTypeDescription="Create a new document." ma:contentTypeScope="" ma:versionID="a351e2d2d7aaf8c517e60facb044ca8f">
  <xsd:schema xmlns:xsd="http://www.w3.org/2001/XMLSchema" xmlns:xs="http://www.w3.org/2001/XMLSchema" xmlns:p="http://schemas.microsoft.com/office/2006/metadata/properties" xmlns:ns3="9a790c36-98b6-499c-b8e6-5b6be2298c84" xmlns:ns4="645d73ff-7029-43cd-9060-3a88f6d7f6d9" targetNamespace="http://schemas.microsoft.com/office/2006/metadata/properties" ma:root="true" ma:fieldsID="711ebf7d5b93c521414682d692a4a6de" ns3:_="" ns4:_="">
    <xsd:import namespace="9a790c36-98b6-499c-b8e6-5b6be2298c84"/>
    <xsd:import namespace="645d73ff-7029-43cd-9060-3a88f6d7f6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90c36-98b6-499c-b8e6-5b6be2298c8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5d73ff-7029-43cd-9060-3a88f6d7f6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D8DE2-738D-4CBD-9B58-CC5ABA0A9CD0}">
  <ds:schemaRefs>
    <ds:schemaRef ds:uri="http://schemas.microsoft.com/office/2006/documentManagement/types"/>
    <ds:schemaRef ds:uri="645d73ff-7029-43cd-9060-3a88f6d7f6d9"/>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9a790c36-98b6-499c-b8e6-5b6be2298c8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823BCDA-FB50-4DC0-BE4E-DA82E4315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90c36-98b6-499c-b8e6-5b6be2298c84"/>
    <ds:schemaRef ds:uri="645d73ff-7029-43cd-9060-3a88f6d7f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8472A-8FD0-4E52-869C-23496E42E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Closeout Nov2016</Template>
  <TotalTime>22533</TotalTime>
  <Words>1002</Words>
  <Application>Microsoft Office PowerPoint</Application>
  <PresentationFormat>On-screen Show (4:3)</PresentationFormat>
  <Paragraphs>125</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Candara Light</vt:lpstr>
      <vt:lpstr>Garamond</vt:lpstr>
      <vt:lpstr>Wingdings</vt:lpstr>
      <vt:lpstr>Wingdings 2</vt:lpstr>
      <vt:lpstr>1_Civic</vt:lpstr>
      <vt:lpstr>Civic</vt:lpstr>
      <vt:lpstr>PowerPoint Presentation</vt:lpstr>
      <vt:lpstr>Overview</vt:lpstr>
      <vt:lpstr>PowerPoint Presentation</vt:lpstr>
      <vt:lpstr>Training and Resources</vt:lpstr>
      <vt:lpstr>Today’s Agenda</vt:lpstr>
      <vt:lpstr>Where to Begin</vt:lpstr>
      <vt:lpstr>Stages of an Advance Request</vt:lpstr>
      <vt:lpstr>Removing an Advance Request</vt:lpstr>
      <vt:lpstr>Advance Award Summary</vt:lpstr>
      <vt:lpstr>Let’s Go!</vt:lpstr>
      <vt:lpstr>Terminology and Navigation</vt:lpstr>
      <vt:lpstr>Terminology and Navigation</vt:lpstr>
      <vt:lpstr>Terminology and Navigation</vt:lpstr>
      <vt:lpstr>Terminology and Navigation</vt:lpstr>
      <vt:lpstr>Terminology and Navigation</vt:lpstr>
      <vt:lpstr>Terminology and Navigation</vt:lpstr>
      <vt:lpstr>Compliance </vt:lpstr>
      <vt:lpstr>Compliance </vt:lpstr>
    </vt:vector>
  </TitlesOfParts>
  <Company>FSU Office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Closeout</dc:title>
  <dc:creator>Durham, Andrea</dc:creator>
  <cp:lastModifiedBy>Angela Rowe</cp:lastModifiedBy>
  <cp:revision>214</cp:revision>
  <cp:lastPrinted>2018-04-20T19:54:33Z</cp:lastPrinted>
  <dcterms:created xsi:type="dcterms:W3CDTF">2014-02-28T19:54:23Z</dcterms:created>
  <dcterms:modified xsi:type="dcterms:W3CDTF">2020-06-10T14:27:06Z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0x010100904BDF8C2ADE114088FB62E901D41E05</vt:lpwstr>
  </property>
</Properties>
</file>