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4"/>
    <p:sldMasterId id="2147483798" r:id="rId5"/>
  </p:sldMasterIdLst>
  <p:notesMasterIdLst>
    <p:notesMasterId r:id="rId18"/>
  </p:notesMasterIdLst>
  <p:handoutMasterIdLst>
    <p:handoutMasterId r:id="rId19"/>
  </p:handoutMasterIdLst>
  <p:sldIdLst>
    <p:sldId id="256" r:id="rId6"/>
    <p:sldId id="272" r:id="rId7"/>
    <p:sldId id="317" r:id="rId8"/>
    <p:sldId id="289" r:id="rId9"/>
    <p:sldId id="279" r:id="rId10"/>
    <p:sldId id="312" r:id="rId11"/>
    <p:sldId id="321" r:id="rId12"/>
    <p:sldId id="322" r:id="rId13"/>
    <p:sldId id="258" r:id="rId14"/>
    <p:sldId id="318" r:id="rId15"/>
    <p:sldId id="319" r:id="rId16"/>
    <p:sldId id="320"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85440" autoAdjust="0"/>
  </p:normalViewPr>
  <p:slideViewPr>
    <p:cSldViewPr>
      <p:cViewPr varScale="1">
        <p:scale>
          <a:sx n="100" d="100"/>
          <a:sy n="100" d="100"/>
        </p:scale>
        <p:origin x="1920" y="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29DB31-AC79-44AD-AC23-B6934B243586}"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9F405670-B1E7-4D0D-83C7-D1ABD4C5BB90}" type="pres">
      <dgm:prSet presAssocID="{F029DB31-AC79-44AD-AC23-B6934B243586}" presName="cycle" presStyleCnt="0">
        <dgm:presLayoutVars>
          <dgm:dir/>
          <dgm:resizeHandles val="exact"/>
        </dgm:presLayoutVars>
      </dgm:prSet>
      <dgm:spPr/>
      <dgm:t>
        <a:bodyPr/>
        <a:lstStyle/>
        <a:p>
          <a:endParaRPr lang="en-US"/>
        </a:p>
      </dgm:t>
    </dgm:pt>
  </dgm:ptLst>
  <dgm:cxnLst>
    <dgm:cxn modelId="{9186692B-B954-461A-BE6F-B48AF2A5D7AD}" type="presOf" srcId="{F029DB31-AC79-44AD-AC23-B6934B243586}" destId="{9F405670-B1E7-4D0D-83C7-D1ABD4C5BB90}"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64" tIns="46582" rIns="93164" bIns="46582" rtlCol="0"/>
          <a:lstStyle>
            <a:lvl1pPr algn="r">
              <a:defRPr sz="1200"/>
            </a:lvl1pPr>
          </a:lstStyle>
          <a:p>
            <a:r>
              <a:rPr lang="en-US" smtClean="0"/>
              <a:t>4/24/2018</a:t>
            </a:r>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4" tIns="46582" rIns="93164" bIns="46582" rtlCol="0" anchor="b"/>
          <a:lstStyle>
            <a:lvl1pPr algn="r">
              <a:defRPr sz="1200"/>
            </a:lvl1pPr>
          </a:lstStyle>
          <a:p>
            <a:fld id="{B7CC0D12-24C5-4FBF-916C-7A51168D3BDC}" type="slidenum">
              <a:rPr lang="en-US" smtClean="0"/>
              <a:t>‹#›</a:t>
            </a:fld>
            <a:endParaRPr lang="en-US"/>
          </a:p>
        </p:txBody>
      </p:sp>
    </p:spTree>
    <p:extLst>
      <p:ext uri="{BB962C8B-B14F-4D97-AF65-F5344CB8AC3E}">
        <p14:creationId xmlns:p14="http://schemas.microsoft.com/office/powerpoint/2010/main" val="197885834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r>
              <a:rPr lang="en-US" smtClean="0"/>
              <a:t>4/24/2018</a:t>
            </a:r>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C190FE3D-6173-4588-9D5F-953F3B906B56}" type="slidenum">
              <a:rPr lang="en-US" smtClean="0"/>
              <a:t>‹#›</a:t>
            </a:fld>
            <a:endParaRPr lang="en-US"/>
          </a:p>
        </p:txBody>
      </p:sp>
    </p:spTree>
    <p:extLst>
      <p:ext uri="{BB962C8B-B14F-4D97-AF65-F5344CB8AC3E}">
        <p14:creationId xmlns:p14="http://schemas.microsoft.com/office/powerpoint/2010/main" val="2889607863"/>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Introductions – meeting co-hosted by Rose Driber </a:t>
            </a:r>
            <a:r>
              <a:rPr lang="en-US" baseline="0" dirty="0" smtClean="0"/>
              <a:t>and Elizabeth Slack, </a:t>
            </a:r>
            <a:r>
              <a:rPr lang="en-US" dirty="0" smtClean="0"/>
              <a:t>grants</a:t>
            </a:r>
            <a:r>
              <a:rPr lang="en-US" baseline="0" dirty="0" smtClean="0"/>
              <a:t> officers from the </a:t>
            </a:r>
            <a:r>
              <a:rPr lang="en-US" baseline="0" dirty="0" err="1" smtClean="0"/>
              <a:t>pre-award</a:t>
            </a:r>
            <a:r>
              <a:rPr lang="en-US" baseline="0" dirty="0" smtClean="0"/>
              <a:t> side of the Sponsored Research Administration</a:t>
            </a:r>
            <a:endParaRPr lang="en-US" dirty="0"/>
          </a:p>
        </p:txBody>
      </p:sp>
      <p:sp>
        <p:nvSpPr>
          <p:cNvPr id="6" name="Date Placeholder 5"/>
          <p:cNvSpPr>
            <a:spLocks noGrp="1"/>
          </p:cNvSpPr>
          <p:nvPr>
            <p:ph type="dt" idx="10"/>
          </p:nvPr>
        </p:nvSpPr>
        <p:spPr/>
        <p:txBody>
          <a:bodyPr/>
          <a:lstStyle/>
          <a:p>
            <a:r>
              <a:rPr lang="en-US" smtClean="0"/>
              <a:t>4/24/2018</a:t>
            </a:r>
            <a:endParaRPr lang="en-US"/>
          </a:p>
        </p:txBody>
      </p:sp>
    </p:spTree>
    <p:extLst>
      <p:ext uri="{BB962C8B-B14F-4D97-AF65-F5344CB8AC3E}">
        <p14:creationId xmlns:p14="http://schemas.microsoft.com/office/powerpoint/2010/main" val="1802434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dirty="0" err="1" smtClean="0"/>
              <a:t>Smartform</a:t>
            </a:r>
            <a:r>
              <a:rPr lang="en-US" dirty="0" smtClean="0"/>
              <a:t> is the beating heart of your Workspace.  The</a:t>
            </a:r>
            <a:r>
              <a:rPr lang="en-US" baseline="0" dirty="0" smtClean="0"/>
              <a:t> </a:t>
            </a:r>
            <a:r>
              <a:rPr lang="en-US" baseline="0" dirty="0" err="1" smtClean="0"/>
              <a:t>smartform</a:t>
            </a:r>
            <a:r>
              <a:rPr lang="en-US" baseline="0" dirty="0" smtClean="0"/>
              <a:t> for each workspace is the first action under the State on the left.  Depending on the state, you will have the option to either Edit or View the </a:t>
            </a:r>
            <a:r>
              <a:rPr lang="en-US" baseline="0" dirty="0" err="1" smtClean="0"/>
              <a:t>smartform</a:t>
            </a:r>
            <a:r>
              <a:rPr lang="en-US" baseline="0" dirty="0" smtClean="0"/>
              <a:t>.  </a:t>
            </a:r>
            <a:endParaRPr lang="en-US" dirty="0"/>
          </a:p>
        </p:txBody>
      </p:sp>
      <p:sp>
        <p:nvSpPr>
          <p:cNvPr id="6" name="Date Placeholder 5"/>
          <p:cNvSpPr>
            <a:spLocks noGrp="1"/>
          </p:cNvSpPr>
          <p:nvPr>
            <p:ph type="dt" idx="10"/>
          </p:nvPr>
        </p:nvSpPr>
        <p:spPr/>
        <p:txBody>
          <a:bodyPr/>
          <a:lstStyle/>
          <a:p>
            <a:r>
              <a:rPr lang="en-US" smtClean="0"/>
              <a:t>4/24/2018</a:t>
            </a:r>
            <a:endParaRPr lang="en-US"/>
          </a:p>
        </p:txBody>
      </p:sp>
    </p:spTree>
    <p:extLst>
      <p:ext uri="{BB962C8B-B14F-4D97-AF65-F5344CB8AC3E}">
        <p14:creationId xmlns:p14="http://schemas.microsoft.com/office/powerpoint/2010/main" val="36115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4/24/2018</a:t>
            </a:r>
            <a:endParaRPr lang="en-US"/>
          </a:p>
        </p:txBody>
      </p:sp>
    </p:spTree>
    <p:extLst>
      <p:ext uri="{BB962C8B-B14F-4D97-AF65-F5344CB8AC3E}">
        <p14:creationId xmlns:p14="http://schemas.microsoft.com/office/powerpoint/2010/main" val="18624552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4/24/2018</a:t>
            </a:r>
            <a:endParaRPr lang="en-US"/>
          </a:p>
        </p:txBody>
      </p:sp>
    </p:spTree>
    <p:extLst>
      <p:ext uri="{BB962C8B-B14F-4D97-AF65-F5344CB8AC3E}">
        <p14:creationId xmlns:p14="http://schemas.microsoft.com/office/powerpoint/2010/main" val="2934557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I’m sure you’re all aware, RAMP is a multi-functional research administration tool that will help us tie all of the various research administration functions together.  ACUC, IRB and Agreements are already live, and this training will teach you how to use one of the RAMP Grants features, proposal and SF424 preparation and submission.  Kerry Peluso and Angie Rowe have been spearheading the implementation of this system, with Pam Ray leading the </a:t>
            </a:r>
            <a:r>
              <a:rPr lang="en-US" baseline="0" smtClean="0"/>
              <a:t>Grants module.  </a:t>
            </a:r>
            <a:endParaRPr lang="en-US" dirty="0"/>
          </a:p>
        </p:txBody>
      </p:sp>
      <p:sp>
        <p:nvSpPr>
          <p:cNvPr id="6" name="Date Placeholder 5"/>
          <p:cNvSpPr>
            <a:spLocks noGrp="1"/>
          </p:cNvSpPr>
          <p:nvPr>
            <p:ph type="dt" idx="10"/>
          </p:nvPr>
        </p:nvSpPr>
        <p:spPr/>
        <p:txBody>
          <a:bodyPr/>
          <a:lstStyle/>
          <a:p>
            <a:r>
              <a:rPr lang="en-US" smtClean="0"/>
              <a:t>4/24/2018</a:t>
            </a:r>
            <a:endParaRPr lang="en-US"/>
          </a:p>
        </p:txBody>
      </p:sp>
    </p:spTree>
    <p:extLst>
      <p:ext uri="{BB962C8B-B14F-4D97-AF65-F5344CB8AC3E}">
        <p14:creationId xmlns:p14="http://schemas.microsoft.com/office/powerpoint/2010/main" val="3068261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4/24/2018</a:t>
            </a:r>
            <a:endParaRPr lang="en-US"/>
          </a:p>
        </p:txBody>
      </p:sp>
    </p:spTree>
    <p:extLst>
      <p:ext uri="{BB962C8B-B14F-4D97-AF65-F5344CB8AC3E}">
        <p14:creationId xmlns:p14="http://schemas.microsoft.com/office/powerpoint/2010/main" val="3883515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 feel free to use the chat feature to ask questions as we move through the presentation.  </a:t>
            </a:r>
            <a:endParaRPr lang="en-US" dirty="0"/>
          </a:p>
        </p:txBody>
      </p:sp>
      <p:sp>
        <p:nvSpPr>
          <p:cNvPr id="6" name="Date Placeholder 5"/>
          <p:cNvSpPr>
            <a:spLocks noGrp="1"/>
          </p:cNvSpPr>
          <p:nvPr>
            <p:ph type="dt" idx="10"/>
          </p:nvPr>
        </p:nvSpPr>
        <p:spPr/>
        <p:txBody>
          <a:bodyPr/>
          <a:lstStyle/>
          <a:p>
            <a:r>
              <a:rPr lang="en-US" smtClean="0"/>
              <a:t>4/24/2018</a:t>
            </a:r>
            <a:endParaRPr lang="en-US"/>
          </a:p>
        </p:txBody>
      </p:sp>
    </p:spTree>
    <p:extLst>
      <p:ext uri="{BB962C8B-B14F-4D97-AF65-F5344CB8AC3E}">
        <p14:creationId xmlns:p14="http://schemas.microsoft.com/office/powerpoint/2010/main" val="2266130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training</a:t>
            </a:r>
            <a:r>
              <a:rPr lang="en-US" baseline="0" dirty="0" smtClean="0"/>
              <a:t> topics we be addressed in phases.  The trainings listed on the website are not the only trainings we will be offering.  While everyone is encouraged to attend training topics relevant for their jobs during this cycle, training will continue to be offered after go-live.  You can always feel free to contact Angie or Kerry to schedule something specific for an academic department.  Show sample of HTG.  </a:t>
            </a:r>
            <a:endParaRPr lang="en-US" dirty="0"/>
          </a:p>
        </p:txBody>
      </p:sp>
      <p:sp>
        <p:nvSpPr>
          <p:cNvPr id="6" name="Date Placeholder 5"/>
          <p:cNvSpPr>
            <a:spLocks noGrp="1"/>
          </p:cNvSpPr>
          <p:nvPr>
            <p:ph type="dt" idx="10"/>
          </p:nvPr>
        </p:nvSpPr>
        <p:spPr/>
        <p:txBody>
          <a:bodyPr/>
          <a:lstStyle/>
          <a:p>
            <a:r>
              <a:rPr lang="en-US" smtClean="0"/>
              <a:t>4/24/2018</a:t>
            </a:r>
            <a:endParaRPr lang="en-US"/>
          </a:p>
        </p:txBody>
      </p:sp>
    </p:spTree>
    <p:extLst>
      <p:ext uri="{BB962C8B-B14F-4D97-AF65-F5344CB8AC3E}">
        <p14:creationId xmlns:p14="http://schemas.microsoft.com/office/powerpoint/2010/main" val="1801633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r>
              <a:rPr lang="en-US" smtClean="0"/>
              <a:t>4/24/2018</a:t>
            </a:r>
            <a:endParaRPr lang="en-US"/>
          </a:p>
        </p:txBody>
      </p:sp>
    </p:spTree>
    <p:extLst>
      <p:ext uri="{BB962C8B-B14F-4D97-AF65-F5344CB8AC3E}">
        <p14:creationId xmlns:p14="http://schemas.microsoft.com/office/powerpoint/2010/main" val="581669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Dashboard is the Grand Central Station for all of the</a:t>
            </a:r>
            <a:r>
              <a:rPr lang="en-US" baseline="0" dirty="0" smtClean="0"/>
              <a:t> proposals and awards that are in processing. </a:t>
            </a:r>
            <a:endParaRPr lang="en-US" dirty="0"/>
          </a:p>
        </p:txBody>
      </p:sp>
      <p:sp>
        <p:nvSpPr>
          <p:cNvPr id="6" name="Date Placeholder 5"/>
          <p:cNvSpPr>
            <a:spLocks noGrp="1"/>
          </p:cNvSpPr>
          <p:nvPr>
            <p:ph type="dt" idx="10"/>
          </p:nvPr>
        </p:nvSpPr>
        <p:spPr/>
        <p:txBody>
          <a:bodyPr/>
          <a:lstStyle/>
          <a:p>
            <a:r>
              <a:rPr lang="en-US" smtClean="0"/>
              <a:t>4/24/2018</a:t>
            </a:r>
            <a:endParaRPr lang="en-US"/>
          </a:p>
        </p:txBody>
      </p:sp>
    </p:spTree>
    <p:extLst>
      <p:ext uri="{BB962C8B-B14F-4D97-AF65-F5344CB8AC3E}">
        <p14:creationId xmlns:p14="http://schemas.microsoft.com/office/powerpoint/2010/main" val="3943970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4/24/2018</a:t>
            </a:r>
            <a:endParaRPr lang="en-US"/>
          </a:p>
        </p:txBody>
      </p:sp>
    </p:spTree>
    <p:extLst>
      <p:ext uri="{BB962C8B-B14F-4D97-AF65-F5344CB8AC3E}">
        <p14:creationId xmlns:p14="http://schemas.microsoft.com/office/powerpoint/2010/main" val="3150485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your home base for all proposal or</a:t>
            </a:r>
            <a:r>
              <a:rPr lang="en-US" baseline="0" dirty="0" smtClean="0"/>
              <a:t> award management information and activities.  </a:t>
            </a:r>
            <a:endParaRPr lang="en-US" dirty="0"/>
          </a:p>
        </p:txBody>
      </p:sp>
      <p:sp>
        <p:nvSpPr>
          <p:cNvPr id="6" name="Date Placeholder 5"/>
          <p:cNvSpPr>
            <a:spLocks noGrp="1"/>
          </p:cNvSpPr>
          <p:nvPr>
            <p:ph type="dt" idx="10"/>
          </p:nvPr>
        </p:nvSpPr>
        <p:spPr/>
        <p:txBody>
          <a:bodyPr/>
          <a:lstStyle/>
          <a:p>
            <a:r>
              <a:rPr lang="en-US" smtClean="0"/>
              <a:t>4/24/2018</a:t>
            </a:r>
            <a:endParaRPr lang="en-US"/>
          </a:p>
        </p:txBody>
      </p:sp>
    </p:spTree>
    <p:extLst>
      <p:ext uri="{BB962C8B-B14F-4D97-AF65-F5344CB8AC3E}">
        <p14:creationId xmlns:p14="http://schemas.microsoft.com/office/powerpoint/2010/main" val="2791417824"/>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latin typeface="Garamond" panose="02020404030301010803" pitchFamily="18"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28" name="Date Placeholder 27"/>
          <p:cNvSpPr>
            <a:spLocks noGrp="1"/>
          </p:cNvSpPr>
          <p:nvPr>
            <p:ph type="dt" sz="half" idx="10"/>
          </p:nvPr>
        </p:nvSpPr>
        <p:spPr/>
        <p:txBody>
          <a:bodyPr/>
          <a:lstStyle/>
          <a:p>
            <a:r>
              <a:rPr lang="en-US" smtClean="0"/>
              <a:t>4/24/2018</a:t>
            </a:r>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782F40"/>
              </a:solidFill>
            </a:endParaRPr>
          </a:p>
        </p:txBody>
      </p:sp>
      <p:sp>
        <p:nvSpPr>
          <p:cNvPr id="13" name="Oval 12"/>
          <p:cNvSpPr/>
          <p:nvPr/>
        </p:nvSpPr>
        <p:spPr>
          <a:xfrm>
            <a:off x="4258056"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pic>
        <p:nvPicPr>
          <p:cNvPr id="20" name="Picture 19"/>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227366" y="2084622"/>
            <a:ext cx="670979" cy="670979"/>
          </a:xfrm>
          <a:prstGeom prst="rect">
            <a:avLst/>
          </a:prstGeom>
        </p:spPr>
      </p:pic>
    </p:spTree>
    <p:extLst>
      <p:ext uri="{BB962C8B-B14F-4D97-AF65-F5344CB8AC3E}">
        <p14:creationId xmlns:p14="http://schemas.microsoft.com/office/powerpoint/2010/main" val="30774809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lvl1pPr>
              <a:defRPr>
                <a:latin typeface="Garamond" panose="02020404030301010803" pitchFamily="18" charset="0"/>
              </a:defRPr>
            </a:lvl1pPr>
            <a:lvl2pPr>
              <a:defRPr>
                <a:latin typeface="Garamond" panose="02020404030301010803" pitchFamily="18" charset="0"/>
              </a:defRPr>
            </a:lvl2pPr>
            <a:lvl3pPr>
              <a:defRPr>
                <a:latin typeface="Garamond" panose="02020404030301010803" pitchFamily="18" charset="0"/>
              </a:defRPr>
            </a:lvl3pPr>
            <a:lvl4pPr>
              <a:defRPr>
                <a:latin typeface="Garamond" panose="02020404030301010803" pitchFamily="18" charset="0"/>
              </a:defRPr>
            </a:lvl4pPr>
            <a:lvl5pPr>
              <a:defRPr>
                <a:latin typeface="Garamond" panose="02020404030301010803" pitchFamily="18"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Date Placeholder 3"/>
          <p:cNvSpPr>
            <a:spLocks noGrp="1"/>
          </p:cNvSpPr>
          <p:nvPr>
            <p:ph type="dt" sz="half" idx="10"/>
          </p:nvPr>
        </p:nvSpPr>
        <p:spPr/>
        <p:txBody>
          <a:bodyPr/>
          <a:lstStyle/>
          <a:p>
            <a:r>
              <a:rPr lang="en-US" smtClean="0"/>
              <a:t>4/24/2018</a:t>
            </a:r>
            <a:endParaRPr lang="en-US"/>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6691102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782F40"/>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lvl1pPr>
              <a:defRPr>
                <a:latin typeface="Garamond" panose="02020404030301010803" pitchFamily="18" charset="0"/>
              </a:defRPr>
            </a:lvl1pPr>
            <a:lvl2pPr>
              <a:defRPr>
                <a:latin typeface="Garamond" panose="02020404030301010803" pitchFamily="18" charset="0"/>
              </a:defRPr>
            </a:lvl2pPr>
            <a:lvl3pPr>
              <a:defRPr>
                <a:latin typeface="Garamond" panose="02020404030301010803" pitchFamily="18" charset="0"/>
              </a:defRPr>
            </a:lvl3pPr>
            <a:lvl4pPr>
              <a:defRPr>
                <a:latin typeface="Garamond" panose="02020404030301010803" pitchFamily="18" charset="0"/>
              </a:defRPr>
            </a:lvl4pPr>
            <a:lvl5pPr>
              <a:defRPr>
                <a:latin typeface="Garamond" panose="02020404030301010803" pitchFamily="18"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Date Placeholder 3"/>
          <p:cNvSpPr>
            <a:spLocks noGrp="1"/>
          </p:cNvSpPr>
          <p:nvPr>
            <p:ph type="dt" sz="half" idx="10"/>
          </p:nvPr>
        </p:nvSpPr>
        <p:spPr/>
        <p:txBody>
          <a:bodyPr/>
          <a:lstStyle/>
          <a:p>
            <a:r>
              <a:rPr lang="en-US" smtClean="0"/>
              <a:t>4/24/2018</a:t>
            </a:r>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38211704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latin typeface="Garamond" panose="02020404030301010803" pitchFamily="18"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28" name="Date Placeholder 27"/>
          <p:cNvSpPr>
            <a:spLocks noGrp="1"/>
          </p:cNvSpPr>
          <p:nvPr>
            <p:ph type="dt" sz="half" idx="10"/>
          </p:nvPr>
        </p:nvSpPr>
        <p:spPr/>
        <p:txBody>
          <a:bodyPr/>
          <a:lstStyle/>
          <a:p>
            <a:r>
              <a:rPr lang="en-US" smtClean="0"/>
              <a:t>4/24/2018</a:t>
            </a:r>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58056"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pic>
        <p:nvPicPr>
          <p:cNvPr id="20" name="Picture 19"/>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227366" y="2084622"/>
            <a:ext cx="670979" cy="670979"/>
          </a:xfrm>
          <a:prstGeom prst="rect">
            <a:avLst/>
          </a:prstGeom>
        </p:spPr>
      </p:pic>
    </p:spTree>
    <p:extLst>
      <p:ext uri="{BB962C8B-B14F-4D97-AF65-F5344CB8AC3E}">
        <p14:creationId xmlns:p14="http://schemas.microsoft.com/office/powerpoint/2010/main" val="26961976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dirty="0"/>
          </a:p>
        </p:txBody>
      </p:sp>
      <p:sp>
        <p:nvSpPr>
          <p:cNvPr id="4" name="Date Placeholder 3"/>
          <p:cNvSpPr>
            <a:spLocks noGrp="1"/>
          </p:cNvSpPr>
          <p:nvPr>
            <p:ph type="dt" sz="half" idx="10"/>
          </p:nvPr>
        </p:nvSpPr>
        <p:spPr/>
        <p:txBody>
          <a:bodyPr/>
          <a:lstStyle/>
          <a:p>
            <a:r>
              <a:rPr lang="en-US" smtClean="0"/>
              <a:t>4/24/2018</a:t>
            </a:r>
            <a:endParaRPr lang="en-US" dirty="0"/>
          </a:p>
        </p:txBody>
      </p:sp>
      <p:sp>
        <p:nvSpPr>
          <p:cNvPr id="5" name="Footer Placeholder 4"/>
          <p:cNvSpPr>
            <a:spLocks noGrp="1"/>
          </p:cNvSpPr>
          <p:nvPr>
            <p:ph type="ftr" sz="quarter" idx="11"/>
          </p:nvPr>
        </p:nvSpPr>
        <p:spPr/>
        <p:txBody>
          <a:bodyPr/>
          <a:lstStyle/>
          <a:p>
            <a:endParaRPr lang="en-US" dirty="0"/>
          </a:p>
        </p:txBody>
      </p:sp>
      <p:sp>
        <p:nvSpPr>
          <p:cNvPr id="8" name="Content Placeholder 7"/>
          <p:cNvSpPr>
            <a:spLocks noGrp="1"/>
          </p:cNvSpPr>
          <p:nvPr>
            <p:ph sz="quarter" idx="1"/>
          </p:nvPr>
        </p:nvSpPr>
        <p:spPr>
          <a:xfrm>
            <a:off x="301752" y="1527048"/>
            <a:ext cx="8503920" cy="4572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extLst>
      <p:ext uri="{BB962C8B-B14F-4D97-AF65-F5344CB8AC3E}">
        <p14:creationId xmlns:p14="http://schemas.microsoft.com/office/powerpoint/2010/main" val="3096516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latin typeface="Garamond" panose="02020404030301010803" pitchFamily="18"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r>
              <a:rPr lang="en-US" smtClean="0"/>
              <a:t>4/24/2018</a:t>
            </a:r>
            <a:endParaRPr lang="en-US" dirty="0"/>
          </a:p>
        </p:txBody>
      </p:sp>
      <p:sp>
        <p:nvSpPr>
          <p:cNvPr id="8" name="Straight Connector 7"/>
          <p:cNvSpPr>
            <a:spLocks noChangeShapeType="1"/>
          </p:cNvSpPr>
          <p:nvPr/>
        </p:nvSpPr>
        <p:spPr bwMode="auto">
          <a:xfrm>
            <a:off x="152400" y="2438400"/>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a:spLocks noChangeAspect="1"/>
          </p:cNvSpPr>
          <p:nvPr/>
        </p:nvSpPr>
        <p:spPr>
          <a:xfrm>
            <a:off x="4273296" y="2150484"/>
            <a:ext cx="597408" cy="58662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latin typeface="Garamond" panose="02020404030301010803" pitchFamily="18" charset="0"/>
              </a:defRPr>
            </a:lvl1pPr>
          </a:lstStyle>
          <a:p>
            <a:r>
              <a:rPr kumimoji="0" lang="en-US" smtClean="0"/>
              <a:t>Click to edit Master title style</a:t>
            </a:r>
            <a:endParaRPr kumimoji="0" lang="en-US" dirty="0"/>
          </a:p>
        </p:txBody>
      </p:sp>
      <p:pic>
        <p:nvPicPr>
          <p:cNvPr id="20" name="Picture 19"/>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236510" y="2102910"/>
            <a:ext cx="670979" cy="670979"/>
          </a:xfrm>
          <a:prstGeom prst="rect">
            <a:avLst/>
          </a:prstGeom>
        </p:spPr>
      </p:pic>
    </p:spTree>
    <p:extLst>
      <p:ext uri="{BB962C8B-B14F-4D97-AF65-F5344CB8AC3E}">
        <p14:creationId xmlns:p14="http://schemas.microsoft.com/office/powerpoint/2010/main" val="11438191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r>
              <a:rPr lang="en-US" smtClean="0"/>
              <a:t>4/24/2018</a:t>
            </a:r>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Content Placeholder 9"/>
          <p:cNvSpPr>
            <a:spLocks noGrp="1"/>
          </p:cNvSpPr>
          <p:nvPr>
            <p:ph sz="half" idx="1"/>
          </p:nvPr>
        </p:nvSpPr>
        <p:spPr>
          <a:xfrm>
            <a:off x="301752" y="1371600"/>
            <a:ext cx="4038600" cy="4681728"/>
          </a:xfrm>
        </p:spPr>
        <p:txBody>
          <a:bodyPr/>
          <a:lstStyle>
            <a:lvl1pPr>
              <a:defRPr sz="25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2" name="Content Placeholder 11"/>
          <p:cNvSpPr>
            <a:spLocks noGrp="1"/>
          </p:cNvSpPr>
          <p:nvPr>
            <p:ph sz="half" idx="2"/>
          </p:nvPr>
        </p:nvSpPr>
        <p:spPr>
          <a:xfrm>
            <a:off x="4800600" y="1371600"/>
            <a:ext cx="4038600" cy="4681728"/>
          </a:xfrm>
        </p:spPr>
        <p:txBody>
          <a:bodyPr/>
          <a:lstStyle>
            <a:lvl1pPr>
              <a:defRPr sz="25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9" name="Straight Connector 8"/>
          <p:cNvSpPr>
            <a:spLocks noChangeShapeType="1"/>
          </p:cNvSpPr>
          <p:nvPr/>
        </p:nvSpPr>
        <p:spPr bwMode="auto">
          <a:xfrm flipV="1">
            <a:off x="4572000" y="1586039"/>
            <a:ext cx="0" cy="4802188"/>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Tree>
    <p:extLst>
      <p:ext uri="{BB962C8B-B14F-4D97-AF65-F5344CB8AC3E}">
        <p14:creationId xmlns:p14="http://schemas.microsoft.com/office/powerpoint/2010/main" val="362217237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45922" y="1379692"/>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latin typeface="Garamond" panose="02020404030301010803" pitchFamily="18"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atin typeface="Garamond" panose="02020404030301010803" pitchFamily="18"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7" name="Date Placeholder 6"/>
          <p:cNvSpPr>
            <a:spLocks noGrp="1"/>
          </p:cNvSpPr>
          <p:nvPr>
            <p:ph type="dt" sz="half" idx="10"/>
          </p:nvPr>
        </p:nvSpPr>
        <p:spPr/>
        <p:txBody>
          <a:bodyPr/>
          <a:lstStyle/>
          <a:p>
            <a:r>
              <a:rPr lang="en-US" smtClean="0"/>
              <a:t>4/24/2018</a:t>
            </a:r>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8252"/>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26" name="Content Placeholder 25"/>
          <p:cNvSpPr>
            <a:spLocks noGrp="1"/>
          </p:cNvSpPr>
          <p:nvPr>
            <p:ph sz="quarter" idx="4"/>
          </p:nvPr>
        </p:nvSpPr>
        <p:spPr>
          <a:xfrm>
            <a:off x="4800600" y="2471383"/>
            <a:ext cx="4038600" cy="3822192"/>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25" name="Oval 24"/>
          <p:cNvSpPr/>
          <p:nvPr/>
        </p:nvSpPr>
        <p:spPr>
          <a:xfrm>
            <a:off x="4265767" y="967268"/>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pic>
        <p:nvPicPr>
          <p:cNvPr id="28" name="Picture 27"/>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226983" y="944277"/>
            <a:ext cx="667512" cy="667512"/>
          </a:xfrm>
          <a:prstGeom prst="rect">
            <a:avLst/>
          </a:prstGeom>
        </p:spPr>
      </p:pic>
    </p:spTree>
    <p:extLst>
      <p:ext uri="{BB962C8B-B14F-4D97-AF65-F5344CB8AC3E}">
        <p14:creationId xmlns:p14="http://schemas.microsoft.com/office/powerpoint/2010/main" val="74705715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4/24/2018</a:t>
            </a:r>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398803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r>
              <a:rPr lang="en-US" smtClean="0"/>
              <a:t>4/24/2018</a:t>
            </a:r>
            <a:endParaRPr lang="en-US"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3261334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latin typeface="Garamond" panose="02020404030301010803" pitchFamily="18" charset="0"/>
              </a:defRPr>
            </a:lvl1pPr>
          </a:lstStyle>
          <a:p>
            <a:r>
              <a:rPr kumimoji="0" lang="en-US" smtClean="0"/>
              <a:t>Click to edit Master title style</a:t>
            </a:r>
            <a:endParaRPr kumimoji="0" lang="en-US" dirty="0"/>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latin typeface="Garamond" panose="02020404030301010803" pitchFamily="18" charset="0"/>
              </a:defRPr>
            </a:lvl1pPr>
            <a:lvl2pPr>
              <a:buNone/>
              <a:defRPr sz="1200"/>
            </a:lvl2pPr>
            <a:lvl3pPr>
              <a:buNone/>
              <a:defRPr sz="1000"/>
            </a:lvl3pPr>
            <a:lvl4pPr>
              <a:buNone/>
              <a:defRPr sz="900"/>
            </a:lvl4pPr>
            <a:lvl5pPr>
              <a:buNone/>
              <a:defRPr sz="900"/>
            </a:lvl5pPr>
          </a:lstStyle>
          <a:p>
            <a:pPr lvl="0" eaLnBrk="1" latinLnBrk="0" hangingPunct="1"/>
            <a:r>
              <a:rPr kumimoji="0" lang="en-US" smtClean="0"/>
              <a:t>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r>
              <a:rPr lang="en-US" smtClean="0"/>
              <a:t>4/24/2018</a:t>
            </a:r>
            <a:endParaRPr lang="en-US" dirty="0"/>
          </a:p>
        </p:txBody>
      </p:sp>
      <p:sp>
        <p:nvSpPr>
          <p:cNvPr id="4" name="Oval 3"/>
          <p:cNvSpPr>
            <a:spLocks noChangeAspect="1"/>
          </p:cNvSpPr>
          <p:nvPr/>
        </p:nvSpPr>
        <p:spPr>
          <a:xfrm>
            <a:off x="4294632" y="1000809"/>
            <a:ext cx="548640" cy="548640"/>
          </a:xfrm>
          <a:prstGeom prst="ellips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pic>
        <p:nvPicPr>
          <p:cNvPr id="22" name="Picture 21"/>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264710" y="197910"/>
            <a:ext cx="670979" cy="670979"/>
          </a:xfrm>
          <a:prstGeom prst="rect">
            <a:avLst/>
          </a:prstGeom>
        </p:spPr>
      </p:pic>
      <p:sp>
        <p:nvSpPr>
          <p:cNvPr id="20" name="Content Placeholder 19"/>
          <p:cNvSpPr>
            <a:spLocks noGrp="1"/>
          </p:cNvSpPr>
          <p:nvPr>
            <p:ph sz="quarter" idx="1"/>
          </p:nvPr>
        </p:nvSpPr>
        <p:spPr>
          <a:xfrm>
            <a:off x="3112837" y="723900"/>
            <a:ext cx="5638800" cy="54102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extLst>
      <p:ext uri="{BB962C8B-B14F-4D97-AF65-F5344CB8AC3E}">
        <p14:creationId xmlns:p14="http://schemas.microsoft.com/office/powerpoint/2010/main" val="21558478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dirty="0"/>
          </a:p>
        </p:txBody>
      </p:sp>
      <p:sp>
        <p:nvSpPr>
          <p:cNvPr id="4" name="Date Placeholder 3"/>
          <p:cNvSpPr>
            <a:spLocks noGrp="1"/>
          </p:cNvSpPr>
          <p:nvPr>
            <p:ph type="dt" sz="half" idx="10"/>
          </p:nvPr>
        </p:nvSpPr>
        <p:spPr/>
        <p:txBody>
          <a:bodyPr/>
          <a:lstStyle/>
          <a:p>
            <a:r>
              <a:rPr lang="en-US" smtClean="0"/>
              <a:t>4/24/2018</a:t>
            </a:r>
            <a:endParaRPr lang="en-US"/>
          </a:p>
        </p:txBody>
      </p:sp>
      <p:sp>
        <p:nvSpPr>
          <p:cNvPr id="5" name="Footer Placeholder 4"/>
          <p:cNvSpPr>
            <a:spLocks noGrp="1"/>
          </p:cNvSpPr>
          <p:nvPr>
            <p:ph type="ftr" sz="quarter" idx="11"/>
          </p:nvPr>
        </p:nvSpPr>
        <p:spPr/>
        <p:txBody>
          <a:bodyPr/>
          <a:lstStyle/>
          <a:p>
            <a:endParaRPr lang="en-US"/>
          </a:p>
        </p:txBody>
      </p:sp>
      <p:sp>
        <p:nvSpPr>
          <p:cNvPr id="8" name="Content Placeholder 7"/>
          <p:cNvSpPr>
            <a:spLocks noGrp="1"/>
          </p:cNvSpPr>
          <p:nvPr>
            <p:ph sz="quarter" idx="1"/>
          </p:nvPr>
        </p:nvSpPr>
        <p:spPr>
          <a:xfrm>
            <a:off x="301752" y="1527048"/>
            <a:ext cx="8503920" cy="4572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extLst>
      <p:ext uri="{BB962C8B-B14F-4D97-AF65-F5344CB8AC3E}">
        <p14:creationId xmlns:p14="http://schemas.microsoft.com/office/powerpoint/2010/main" val="38940535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latin typeface="Garamond" panose="02020404030301010803" pitchFamily="18" charset="0"/>
              </a:defRPr>
            </a:lvl1pPr>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latin typeface="Garamond" panose="02020404030301010803" pitchFamily="18" charset="0"/>
              </a:defRPr>
            </a:lvl1pPr>
            <a:lvl2pPr>
              <a:defRPr sz="1200"/>
            </a:lvl2pPr>
            <a:lvl3pPr>
              <a:defRPr sz="1000"/>
            </a:lvl3pPr>
            <a:lvl4pPr>
              <a:defRPr sz="900"/>
            </a:lvl4pPr>
            <a:lvl5pPr>
              <a:defRPr sz="900"/>
            </a:lvl5pPr>
          </a:lstStyle>
          <a:p>
            <a:pPr lvl="0" eaLnBrk="1" latinLnBrk="0" hangingPunct="1"/>
            <a:r>
              <a:rPr kumimoji="0" lang="en-US" smtClean="0"/>
              <a:t>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r>
              <a:rPr lang="en-US" smtClean="0"/>
              <a:t>4/24/2018</a:t>
            </a:r>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pic>
        <p:nvPicPr>
          <p:cNvPr id="23" name="Picture 22"/>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264710" y="197910"/>
            <a:ext cx="670979" cy="670979"/>
          </a:xfrm>
          <a:prstGeom prst="rect">
            <a:avLst/>
          </a:prstGeom>
        </p:spPr>
      </p:pic>
      <p:sp>
        <p:nvSpPr>
          <p:cNvPr id="25" name="Oval 24"/>
          <p:cNvSpPr>
            <a:spLocks noChangeAspect="1"/>
          </p:cNvSpPr>
          <p:nvPr/>
        </p:nvSpPr>
        <p:spPr>
          <a:xfrm>
            <a:off x="4294632" y="1000809"/>
            <a:ext cx="548640" cy="548640"/>
          </a:xfrm>
          <a:prstGeom prst="ellips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2974760" y="771779"/>
            <a:ext cx="5867400" cy="4267200"/>
          </a:xfrm>
          <a:noFill/>
        </p:spPr>
        <p:txBody>
          <a:bodyPr/>
          <a:lstStyle>
            <a:lvl1pPr marL="0" indent="0">
              <a:buNone/>
              <a:defRPr sz="3200">
                <a:latin typeface="Garamond" panose="02020404030301010803" pitchFamily="18" charset="0"/>
              </a:defRPr>
            </a:lvl1pPr>
          </a:lstStyle>
          <a:p>
            <a:r>
              <a:rPr kumimoji="0" lang="en-US" smtClean="0"/>
              <a:t>Click icon to add picture</a:t>
            </a:r>
            <a:endParaRPr kumimoji="0" lang="en-US" dirty="0"/>
          </a:p>
        </p:txBody>
      </p:sp>
    </p:spTree>
    <p:extLst>
      <p:ext uri="{BB962C8B-B14F-4D97-AF65-F5344CB8AC3E}">
        <p14:creationId xmlns:p14="http://schemas.microsoft.com/office/powerpoint/2010/main" val="39456577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lvl1pPr>
              <a:defRPr>
                <a:latin typeface="Garamond" panose="02020404030301010803" pitchFamily="18" charset="0"/>
              </a:defRPr>
            </a:lvl1pPr>
            <a:lvl2pPr>
              <a:defRPr>
                <a:latin typeface="Garamond" panose="02020404030301010803" pitchFamily="18" charset="0"/>
              </a:defRPr>
            </a:lvl2pPr>
            <a:lvl3pPr>
              <a:defRPr>
                <a:latin typeface="Garamond" panose="02020404030301010803" pitchFamily="18" charset="0"/>
              </a:defRPr>
            </a:lvl3pPr>
            <a:lvl4pPr>
              <a:defRPr>
                <a:latin typeface="Garamond" panose="02020404030301010803" pitchFamily="18" charset="0"/>
              </a:defRPr>
            </a:lvl4pPr>
            <a:lvl5pPr>
              <a:defRPr>
                <a:latin typeface="Garamond" panose="02020404030301010803" pitchFamily="18"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Date Placeholder 3"/>
          <p:cNvSpPr>
            <a:spLocks noGrp="1"/>
          </p:cNvSpPr>
          <p:nvPr>
            <p:ph type="dt" sz="half" idx="10"/>
          </p:nvPr>
        </p:nvSpPr>
        <p:spPr/>
        <p:txBody>
          <a:bodyPr/>
          <a:lstStyle/>
          <a:p>
            <a:r>
              <a:rPr lang="en-US" smtClean="0"/>
              <a:t>4/24/2018</a:t>
            </a:r>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61488936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lvl1pPr>
              <a:defRPr>
                <a:latin typeface="Garamond" panose="02020404030301010803" pitchFamily="18" charset="0"/>
              </a:defRPr>
            </a:lvl1pPr>
            <a:lvl2pPr>
              <a:defRPr>
                <a:latin typeface="Garamond" panose="02020404030301010803" pitchFamily="18" charset="0"/>
              </a:defRPr>
            </a:lvl2pPr>
            <a:lvl3pPr>
              <a:defRPr>
                <a:latin typeface="Garamond" panose="02020404030301010803" pitchFamily="18" charset="0"/>
              </a:defRPr>
            </a:lvl3pPr>
            <a:lvl4pPr>
              <a:defRPr>
                <a:latin typeface="Garamond" panose="02020404030301010803" pitchFamily="18" charset="0"/>
              </a:defRPr>
            </a:lvl4pPr>
            <a:lvl5pPr>
              <a:defRPr>
                <a:latin typeface="Garamond" panose="02020404030301010803" pitchFamily="18"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Date Placeholder 3"/>
          <p:cNvSpPr>
            <a:spLocks noGrp="1"/>
          </p:cNvSpPr>
          <p:nvPr>
            <p:ph type="dt" sz="half" idx="10"/>
          </p:nvPr>
        </p:nvSpPr>
        <p:spPr/>
        <p:txBody>
          <a:bodyPr/>
          <a:lstStyle/>
          <a:p>
            <a:r>
              <a:rPr lang="en-US" smtClean="0"/>
              <a:t>4/24/2018</a:t>
            </a:r>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1819524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latin typeface="Garamond" panose="02020404030301010803" pitchFamily="18"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782F40"/>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r>
              <a:rPr lang="en-US" smtClean="0"/>
              <a:t>4/24/2018</a:t>
            </a:r>
            <a:endParaRPr lang="en-US"/>
          </a:p>
        </p:txBody>
      </p:sp>
      <p:sp>
        <p:nvSpPr>
          <p:cNvPr id="8" name="Straight Connector 7"/>
          <p:cNvSpPr>
            <a:spLocks noChangeShapeType="1"/>
          </p:cNvSpPr>
          <p:nvPr/>
        </p:nvSpPr>
        <p:spPr bwMode="auto">
          <a:xfrm>
            <a:off x="152400" y="2438400"/>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0" name="Oval 9"/>
          <p:cNvSpPr>
            <a:spLocks noChangeAspect="1"/>
          </p:cNvSpPr>
          <p:nvPr/>
        </p:nvSpPr>
        <p:spPr>
          <a:xfrm>
            <a:off x="4273296" y="2150484"/>
            <a:ext cx="597408" cy="58662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latin typeface="Garamond" panose="02020404030301010803" pitchFamily="18" charset="0"/>
              </a:defRPr>
            </a:lvl1pPr>
          </a:lstStyle>
          <a:p>
            <a:r>
              <a:rPr kumimoji="0" lang="en-US" smtClean="0"/>
              <a:t>Click to edit Master title style</a:t>
            </a:r>
            <a:endParaRPr kumimoji="0" lang="en-US" dirty="0"/>
          </a:p>
        </p:txBody>
      </p:sp>
      <p:pic>
        <p:nvPicPr>
          <p:cNvPr id="20" name="Picture 19"/>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236510" y="2102910"/>
            <a:ext cx="670979" cy="670979"/>
          </a:xfrm>
          <a:prstGeom prst="rect">
            <a:avLst/>
          </a:prstGeom>
        </p:spPr>
      </p:pic>
    </p:spTree>
    <p:extLst>
      <p:ext uri="{BB962C8B-B14F-4D97-AF65-F5344CB8AC3E}">
        <p14:creationId xmlns:p14="http://schemas.microsoft.com/office/powerpoint/2010/main" val="150343742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r>
              <a:rPr lang="en-US" smtClean="0"/>
              <a:t>4/24/2018</a:t>
            </a:r>
            <a:endParaRPr lang="en-US"/>
          </a:p>
        </p:txBody>
      </p:sp>
      <p:sp>
        <p:nvSpPr>
          <p:cNvPr id="6" name="Footer Placeholder 5"/>
          <p:cNvSpPr>
            <a:spLocks noGrp="1"/>
          </p:cNvSpPr>
          <p:nvPr>
            <p:ph type="ftr" sz="quarter" idx="11"/>
          </p:nvPr>
        </p:nvSpPr>
        <p:spPr/>
        <p:txBody>
          <a:bodyPr/>
          <a:lstStyle/>
          <a:p>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2" name="Content Placeholder 11"/>
          <p:cNvSpPr>
            <a:spLocks noGrp="1"/>
          </p:cNvSpPr>
          <p:nvPr>
            <p:ph sz="half" idx="2"/>
          </p:nvPr>
        </p:nvSpPr>
        <p:spPr>
          <a:xfrm>
            <a:off x="4800600" y="1371600"/>
            <a:ext cx="4038600" cy="4681728"/>
          </a:xfrm>
        </p:spPr>
        <p:txBody>
          <a:bodyPr/>
          <a:lstStyle>
            <a:lvl1pPr>
              <a:defRPr sz="25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9" name="Straight Connector 8"/>
          <p:cNvSpPr>
            <a:spLocks noChangeShapeType="1"/>
          </p:cNvSpPr>
          <p:nvPr/>
        </p:nvSpPr>
        <p:spPr bwMode="auto">
          <a:xfrm flipV="1">
            <a:off x="4572000" y="1586039"/>
            <a:ext cx="0" cy="4802188"/>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Tree>
    <p:extLst>
      <p:ext uri="{BB962C8B-B14F-4D97-AF65-F5344CB8AC3E}">
        <p14:creationId xmlns:p14="http://schemas.microsoft.com/office/powerpoint/2010/main" val="147349335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1" name="Rectangle 10"/>
          <p:cNvSpPr/>
          <p:nvPr/>
        </p:nvSpPr>
        <p:spPr>
          <a:xfrm>
            <a:off x="145922" y="1379692"/>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latin typeface="Garamond" panose="02020404030301010803" pitchFamily="18"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atin typeface="Garamond" panose="02020404030301010803" pitchFamily="18"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7" name="Date Placeholder 6"/>
          <p:cNvSpPr>
            <a:spLocks noGrp="1"/>
          </p:cNvSpPr>
          <p:nvPr>
            <p:ph type="dt" sz="half" idx="10"/>
          </p:nvPr>
        </p:nvSpPr>
        <p:spPr/>
        <p:txBody>
          <a:bodyPr/>
          <a:lstStyle/>
          <a:p>
            <a:r>
              <a:rPr lang="en-US" smtClean="0"/>
              <a:t>4/24/2018</a:t>
            </a:r>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8252"/>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782F40"/>
              </a:solidFill>
            </a:endParaRPr>
          </a:p>
        </p:txBody>
      </p:sp>
      <p:sp>
        <p:nvSpPr>
          <p:cNvPr id="24" name="Content Placeholder 23"/>
          <p:cNvSpPr>
            <a:spLocks noGrp="1"/>
          </p:cNvSpPr>
          <p:nvPr>
            <p:ph sz="quarter" idx="2"/>
          </p:nvPr>
        </p:nvSpPr>
        <p:spPr>
          <a:xfrm>
            <a:off x="301752" y="2471383"/>
            <a:ext cx="4041648" cy="3818404"/>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26" name="Content Placeholder 25"/>
          <p:cNvSpPr>
            <a:spLocks noGrp="1"/>
          </p:cNvSpPr>
          <p:nvPr>
            <p:ph sz="quarter" idx="4"/>
          </p:nvPr>
        </p:nvSpPr>
        <p:spPr>
          <a:xfrm>
            <a:off x="4800600" y="2471383"/>
            <a:ext cx="4038600" cy="3822192"/>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25" name="Oval 24"/>
          <p:cNvSpPr/>
          <p:nvPr/>
        </p:nvSpPr>
        <p:spPr>
          <a:xfrm>
            <a:off x="4265767" y="967268"/>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pic>
        <p:nvPicPr>
          <p:cNvPr id="28" name="Picture 27"/>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226983" y="944277"/>
            <a:ext cx="667512" cy="667512"/>
          </a:xfrm>
          <a:prstGeom prst="rect">
            <a:avLst/>
          </a:prstGeom>
        </p:spPr>
      </p:pic>
    </p:spTree>
    <p:extLst>
      <p:ext uri="{BB962C8B-B14F-4D97-AF65-F5344CB8AC3E}">
        <p14:creationId xmlns:p14="http://schemas.microsoft.com/office/powerpoint/2010/main" val="231399594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4/24/2018</a:t>
            </a:r>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3657611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782F40"/>
              </a:solidFill>
            </a:endParaRPr>
          </a:p>
        </p:txBody>
      </p:sp>
      <p:sp>
        <p:nvSpPr>
          <p:cNvPr id="2" name="Date Placeholder 1"/>
          <p:cNvSpPr>
            <a:spLocks noGrp="1"/>
          </p:cNvSpPr>
          <p:nvPr>
            <p:ph type="dt" sz="half" idx="10"/>
          </p:nvPr>
        </p:nvSpPr>
        <p:spPr/>
        <p:txBody>
          <a:bodyPr/>
          <a:lstStyle/>
          <a:p>
            <a:r>
              <a:rPr lang="en-US" smtClean="0"/>
              <a:t>4/24/2018</a:t>
            </a:r>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897142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latin typeface="Garamond" panose="02020404030301010803" pitchFamily="18" charset="0"/>
              </a:defRPr>
            </a:lvl1pPr>
          </a:lstStyle>
          <a:p>
            <a:r>
              <a:rPr kumimoji="0" lang="en-US" smtClean="0"/>
              <a:t>Click to edit Master title style</a:t>
            </a:r>
            <a:endParaRPr kumimoji="0" lang="en-US" dirty="0"/>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latin typeface="Garamond" panose="02020404030301010803" pitchFamily="18" charset="0"/>
              </a:defRPr>
            </a:lvl1pPr>
            <a:lvl2pPr>
              <a:buNone/>
              <a:defRPr sz="1200"/>
            </a:lvl2pPr>
            <a:lvl3pPr>
              <a:buNone/>
              <a:defRPr sz="1000"/>
            </a:lvl3pPr>
            <a:lvl4pPr>
              <a:buNone/>
              <a:defRPr sz="900"/>
            </a:lvl4pPr>
            <a:lvl5pPr>
              <a:buNone/>
              <a:defRPr sz="900"/>
            </a:lvl5pPr>
          </a:lstStyle>
          <a:p>
            <a:pPr lvl="0" eaLnBrk="1" latinLnBrk="0" hangingPunct="1"/>
            <a:r>
              <a:rPr kumimoji="0" lang="en-US" smtClean="0"/>
              <a:t>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782F40"/>
              </a:solidFill>
            </a:endParaRPr>
          </a:p>
        </p:txBody>
      </p:sp>
      <p:sp>
        <p:nvSpPr>
          <p:cNvPr id="9" name="Straight Connector 8"/>
          <p:cNvSpPr>
            <a:spLocks noChangeShapeType="1"/>
          </p:cNvSpPr>
          <p:nvPr/>
        </p:nvSpPr>
        <p:spPr bwMode="auto">
          <a:xfrm>
            <a:off x="152400" y="533400"/>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5" name="Date Placeholder 4"/>
          <p:cNvSpPr>
            <a:spLocks noGrp="1"/>
          </p:cNvSpPr>
          <p:nvPr>
            <p:ph type="dt" sz="half" idx="10"/>
          </p:nvPr>
        </p:nvSpPr>
        <p:spPr/>
        <p:txBody>
          <a:bodyPr/>
          <a:lstStyle/>
          <a:p>
            <a:r>
              <a:rPr lang="en-US" smtClean="0"/>
              <a:t>4/24/2018</a:t>
            </a:r>
            <a:endParaRPr lang="en-US"/>
          </a:p>
        </p:txBody>
      </p:sp>
      <p:sp>
        <p:nvSpPr>
          <p:cNvPr id="4" name="Oval 3"/>
          <p:cNvSpPr>
            <a:spLocks noChangeAspect="1"/>
          </p:cNvSpPr>
          <p:nvPr/>
        </p:nvSpPr>
        <p:spPr>
          <a:xfrm>
            <a:off x="4294632" y="1000809"/>
            <a:ext cx="548640" cy="548640"/>
          </a:xfrm>
          <a:prstGeom prst="ellips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pic>
        <p:nvPicPr>
          <p:cNvPr id="22" name="Picture 21"/>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264710" y="197910"/>
            <a:ext cx="670979" cy="670979"/>
          </a:xfrm>
          <a:prstGeom prst="rect">
            <a:avLst/>
          </a:prstGeom>
        </p:spPr>
      </p:pic>
      <p:sp>
        <p:nvSpPr>
          <p:cNvPr id="20" name="Content Placeholder 19"/>
          <p:cNvSpPr>
            <a:spLocks noGrp="1"/>
          </p:cNvSpPr>
          <p:nvPr>
            <p:ph sz="quarter" idx="1"/>
          </p:nvPr>
        </p:nvSpPr>
        <p:spPr>
          <a:xfrm>
            <a:off x="3112837" y="723900"/>
            <a:ext cx="5638800" cy="54102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extLst>
      <p:ext uri="{BB962C8B-B14F-4D97-AF65-F5344CB8AC3E}">
        <p14:creationId xmlns:p14="http://schemas.microsoft.com/office/powerpoint/2010/main" val="6044009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782F40"/>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782F40"/>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latin typeface="Garamond" panose="02020404030301010803" pitchFamily="18" charset="0"/>
              </a:defRPr>
            </a:lvl1pPr>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latin typeface="Garamond" panose="02020404030301010803" pitchFamily="18" charset="0"/>
              </a:defRPr>
            </a:lvl1pPr>
            <a:lvl2pPr>
              <a:defRPr sz="1200"/>
            </a:lvl2pPr>
            <a:lvl3pPr>
              <a:defRPr sz="1000"/>
            </a:lvl3pPr>
            <a:lvl4pPr>
              <a:defRPr sz="900"/>
            </a:lvl4pPr>
            <a:lvl5pPr>
              <a:defRPr sz="900"/>
            </a:lvl5pPr>
          </a:lstStyle>
          <a:p>
            <a:pPr lvl="0" eaLnBrk="1" latinLnBrk="0" hangingPunct="1"/>
            <a:r>
              <a:rPr kumimoji="0" lang="en-US" smtClean="0"/>
              <a:t>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5" name="Date Placeholder 4"/>
          <p:cNvSpPr>
            <a:spLocks noGrp="1"/>
          </p:cNvSpPr>
          <p:nvPr>
            <p:ph type="dt" sz="half" idx="10"/>
          </p:nvPr>
        </p:nvSpPr>
        <p:spPr>
          <a:xfrm>
            <a:off x="5788152" y="6404984"/>
            <a:ext cx="3044952" cy="365760"/>
          </a:xfrm>
        </p:spPr>
        <p:txBody>
          <a:bodyPr/>
          <a:lstStyle/>
          <a:p>
            <a:r>
              <a:rPr lang="en-US" smtClean="0"/>
              <a:t>4/24/2018</a:t>
            </a:r>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pic>
        <p:nvPicPr>
          <p:cNvPr id="23" name="Picture 22"/>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264710" y="197910"/>
            <a:ext cx="670979" cy="670979"/>
          </a:xfrm>
          <a:prstGeom prst="rect">
            <a:avLst/>
          </a:prstGeom>
        </p:spPr>
      </p:pic>
      <p:sp>
        <p:nvSpPr>
          <p:cNvPr id="25" name="Oval 24"/>
          <p:cNvSpPr>
            <a:spLocks noChangeAspect="1"/>
          </p:cNvSpPr>
          <p:nvPr/>
        </p:nvSpPr>
        <p:spPr>
          <a:xfrm>
            <a:off x="4294632" y="1000809"/>
            <a:ext cx="548640" cy="548640"/>
          </a:xfrm>
          <a:prstGeom prst="ellips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Picture Placeholder 2"/>
          <p:cNvSpPr>
            <a:spLocks noGrp="1"/>
          </p:cNvSpPr>
          <p:nvPr>
            <p:ph type="pic" idx="1"/>
          </p:nvPr>
        </p:nvSpPr>
        <p:spPr>
          <a:xfrm>
            <a:off x="2974760" y="771779"/>
            <a:ext cx="5867400" cy="4267200"/>
          </a:xfrm>
          <a:noFill/>
        </p:spPr>
        <p:txBody>
          <a:bodyPr/>
          <a:lstStyle>
            <a:lvl1pPr marL="0" indent="0">
              <a:buNone/>
              <a:defRPr sz="3200">
                <a:latin typeface="Garamond" panose="02020404030301010803" pitchFamily="18" charset="0"/>
              </a:defRPr>
            </a:lvl1pPr>
          </a:lstStyle>
          <a:p>
            <a:r>
              <a:rPr kumimoji="0" lang="en-US" smtClean="0"/>
              <a:t>Click icon to add picture</a:t>
            </a:r>
            <a:endParaRPr kumimoji="0" lang="en-US" dirty="0"/>
          </a:p>
        </p:txBody>
      </p:sp>
    </p:spTree>
    <p:extLst>
      <p:ext uri="{BB962C8B-B14F-4D97-AF65-F5344CB8AC3E}">
        <p14:creationId xmlns:p14="http://schemas.microsoft.com/office/powerpoint/2010/main" val="25219829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r>
              <a:rPr lang="en-US" smtClean="0"/>
              <a:t>4/24/2018</a:t>
            </a:r>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782F40"/>
              </a:solidFill>
            </a:endParaRPr>
          </a:p>
        </p:txBody>
      </p:sp>
      <p:sp>
        <p:nvSpPr>
          <p:cNvPr id="10" name="Straight Connector 9"/>
          <p:cNvSpPr>
            <a:spLocks noChangeShapeType="1"/>
          </p:cNvSpPr>
          <p:nvPr/>
        </p:nvSpPr>
        <p:spPr bwMode="auto">
          <a:xfrm>
            <a:off x="152400" y="1284835"/>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srgbClr val="782F40"/>
              </a:solidFill>
            </a:endParaRPr>
          </a:p>
        </p:txBody>
      </p:sp>
      <p:sp>
        <p:nvSpPr>
          <p:cNvPr id="12" name="Oval 11"/>
          <p:cNvSpPr/>
          <p:nvPr/>
        </p:nvSpPr>
        <p:spPr>
          <a:xfrm>
            <a:off x="4261104" y="97194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pic>
        <p:nvPicPr>
          <p:cNvPr id="20" name="Picture 19"/>
          <p:cNvPicPr>
            <a:picLocks noChangeAspect="1"/>
          </p:cNvPicPr>
          <p:nvPr/>
        </p:nvPicPr>
        <p:blipFill>
          <a:blip r:embed="rId13" cstate="print">
            <a:extLst>
              <a:ext uri="{BEBA8EAE-BF5A-486C-A8C5-ECC9F3942E4B}">
                <a14:imgProps xmlns:a14="http://schemas.microsoft.com/office/drawing/2010/main">
                  <a14:imgLayer r:embed="rId1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230414" y="941253"/>
            <a:ext cx="667512" cy="667512"/>
          </a:xfrm>
          <a:prstGeom prst="rect">
            <a:avLst/>
          </a:prstGeom>
        </p:spPr>
      </p:pic>
    </p:spTree>
    <p:extLst>
      <p:ext uri="{BB962C8B-B14F-4D97-AF65-F5344CB8AC3E}">
        <p14:creationId xmlns:p14="http://schemas.microsoft.com/office/powerpoint/2010/main" val="861824642"/>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hf sldNum="0" hdr="0" ftr="0" dt="0"/>
  <p:txStyles>
    <p:titleStyle>
      <a:lvl1pPr algn="ctr" rtl="0" eaLnBrk="1" latinLnBrk="0" hangingPunct="1">
        <a:spcBef>
          <a:spcPct val="0"/>
        </a:spcBef>
        <a:buNone/>
        <a:defRPr kumimoji="0" sz="3300" kern="1200">
          <a:solidFill>
            <a:schemeClr val="accent3">
              <a:shade val="75000"/>
            </a:schemeClr>
          </a:solidFill>
          <a:latin typeface="Garamond" panose="02020404030301010803" pitchFamily="18" charset="0"/>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Arial" panose="020B0604020202020204" pitchFamily="34" charset="0"/>
          <a:ea typeface="+mn-ea"/>
          <a:cs typeface="Arial" panose="020B0604020202020204" pitchFamily="34" charset="0"/>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Arial" panose="020B0604020202020204" pitchFamily="34" charset="0"/>
          <a:ea typeface="+mn-ea"/>
          <a:cs typeface="Arial" panose="020B0604020202020204" pitchFamily="34" charset="0"/>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Arial" panose="020B0604020202020204" pitchFamily="34" charset="0"/>
          <a:ea typeface="+mn-ea"/>
          <a:cs typeface="Arial" panose="020B0604020202020204" pitchFamily="34" charset="0"/>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Arial" panose="020B0604020202020204" pitchFamily="34" charset="0"/>
          <a:ea typeface="+mn-ea"/>
          <a:cs typeface="Arial" panose="020B0604020202020204" pitchFamily="34" charset="0"/>
        </a:defRPr>
      </a:lvl4pPr>
      <a:lvl5pPr marL="1371600" indent="-228600" algn="l" rtl="0" eaLnBrk="1" latinLnBrk="0" hangingPunct="1">
        <a:spcBef>
          <a:spcPct val="20000"/>
        </a:spcBef>
        <a:buClr>
          <a:schemeClr val="accent5"/>
        </a:buClr>
        <a:buFontTx/>
        <a:buChar char="•"/>
        <a:defRPr kumimoji="0" sz="1800" kern="1200">
          <a:solidFill>
            <a:schemeClr val="tx1"/>
          </a:solidFill>
          <a:latin typeface="Arial" panose="020B0604020202020204" pitchFamily="34" charset="0"/>
          <a:ea typeface="+mn-ea"/>
          <a:cs typeface="Arial" panose="020B0604020202020204"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r>
              <a:rPr lang="en-US" smtClean="0"/>
              <a:t>4/24/2018</a:t>
            </a:r>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84835"/>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1104" y="97194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pic>
        <p:nvPicPr>
          <p:cNvPr id="20" name="Picture 19"/>
          <p:cNvPicPr>
            <a:picLocks noChangeAspect="1"/>
          </p:cNvPicPr>
          <p:nvPr/>
        </p:nvPicPr>
        <p:blipFill>
          <a:blip r:embed="rId13" cstate="print">
            <a:extLst>
              <a:ext uri="{BEBA8EAE-BF5A-486C-A8C5-ECC9F3942E4B}">
                <a14:imgProps xmlns:a14="http://schemas.microsoft.com/office/drawing/2010/main">
                  <a14:imgLayer r:embed="rId1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230414" y="941253"/>
            <a:ext cx="667512" cy="667512"/>
          </a:xfrm>
          <a:prstGeom prst="rect">
            <a:avLst/>
          </a:prstGeom>
        </p:spPr>
      </p:pic>
    </p:spTree>
    <p:extLst>
      <p:ext uri="{BB962C8B-B14F-4D97-AF65-F5344CB8AC3E}">
        <p14:creationId xmlns:p14="http://schemas.microsoft.com/office/powerpoint/2010/main" val="3884155844"/>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hf sldNum="0" hdr="0" ftr="0" dt="0"/>
  <p:txStyles>
    <p:titleStyle>
      <a:lvl1pPr algn="ctr" rtl="0" eaLnBrk="1" latinLnBrk="0" hangingPunct="1">
        <a:spcBef>
          <a:spcPct val="0"/>
        </a:spcBef>
        <a:buNone/>
        <a:defRPr kumimoji="0" sz="3300" kern="1200">
          <a:solidFill>
            <a:schemeClr val="accent3">
              <a:shade val="75000"/>
            </a:schemeClr>
          </a:solidFill>
          <a:latin typeface="Garamond" panose="02020404030301010803" pitchFamily="18" charset="0"/>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Arial" panose="020B0604020202020204" pitchFamily="34" charset="0"/>
          <a:ea typeface="+mn-ea"/>
          <a:cs typeface="Arial" panose="020B0604020202020204" pitchFamily="34" charset="0"/>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Arial" panose="020B0604020202020204" pitchFamily="34" charset="0"/>
          <a:ea typeface="+mn-ea"/>
          <a:cs typeface="Arial" panose="020B0604020202020204" pitchFamily="34" charset="0"/>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Arial" panose="020B0604020202020204" pitchFamily="34" charset="0"/>
          <a:ea typeface="+mn-ea"/>
          <a:cs typeface="Arial" panose="020B0604020202020204" pitchFamily="34" charset="0"/>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Arial" panose="020B0604020202020204" pitchFamily="34" charset="0"/>
          <a:ea typeface="+mn-ea"/>
          <a:cs typeface="Arial" panose="020B0604020202020204" pitchFamily="34" charset="0"/>
        </a:defRPr>
      </a:lvl4pPr>
      <a:lvl5pPr marL="1371600" indent="-228600" algn="l" rtl="0" eaLnBrk="1" latinLnBrk="0" hangingPunct="1">
        <a:spcBef>
          <a:spcPct val="20000"/>
        </a:spcBef>
        <a:buClr>
          <a:schemeClr val="accent5"/>
        </a:buClr>
        <a:buFontTx/>
        <a:buChar char="•"/>
        <a:defRPr kumimoji="0" sz="1800" kern="1200">
          <a:solidFill>
            <a:schemeClr val="tx1"/>
          </a:solidFill>
          <a:latin typeface="Arial" panose="020B0604020202020204" pitchFamily="34" charset="0"/>
          <a:ea typeface="+mn-ea"/>
          <a:cs typeface="Arial" panose="020B0604020202020204"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ramp.research.fsu.edu/"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114800"/>
            <a:ext cx="6400800" cy="1752600"/>
          </a:xfrm>
        </p:spPr>
        <p:txBody>
          <a:bodyPr>
            <a:normAutofit/>
          </a:bodyPr>
          <a:lstStyle/>
          <a:p>
            <a:pPr algn="r"/>
            <a:endParaRPr lang="en-US" dirty="0" smtClean="0"/>
          </a:p>
          <a:p>
            <a:pPr algn="r"/>
            <a:endParaRPr lang="en-US"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4343400" y="381000"/>
            <a:ext cx="4419600" cy="1828800"/>
          </a:xfrm>
          <a:prstGeom prst="rect">
            <a:avLst/>
          </a:prstGeom>
        </p:spPr>
      </p:pic>
      <p:sp>
        <p:nvSpPr>
          <p:cNvPr id="5" name="TextBox 4"/>
          <p:cNvSpPr txBox="1"/>
          <p:nvPr/>
        </p:nvSpPr>
        <p:spPr>
          <a:xfrm>
            <a:off x="1371600" y="3352800"/>
            <a:ext cx="6553200" cy="1446550"/>
          </a:xfrm>
          <a:prstGeom prst="rect">
            <a:avLst/>
          </a:prstGeom>
          <a:noFill/>
        </p:spPr>
        <p:txBody>
          <a:bodyPr wrap="square" rtlCol="0">
            <a:spAutoFit/>
          </a:bodyPr>
          <a:lstStyle/>
          <a:p>
            <a:pPr algn="ctr"/>
            <a:r>
              <a:rPr lang="en-US" sz="4400" dirty="0" smtClean="0">
                <a:solidFill>
                  <a:srgbClr val="782F40"/>
                </a:solidFill>
                <a:latin typeface="Garamond" panose="02020404030301010803" pitchFamily="18" charset="0"/>
                <a:ea typeface="+mj-ea"/>
                <a:cs typeface="+mj-cs"/>
              </a:rPr>
              <a:t>Collaborative Proposal </a:t>
            </a:r>
            <a:r>
              <a:rPr lang="en-US" sz="4400" dirty="0">
                <a:solidFill>
                  <a:srgbClr val="782F40"/>
                </a:solidFill>
                <a:latin typeface="Garamond" panose="02020404030301010803" pitchFamily="18" charset="0"/>
                <a:ea typeface="+mj-ea"/>
                <a:cs typeface="+mj-cs"/>
              </a:rPr>
              <a:t>&amp; SF 424 Submissions Training </a:t>
            </a:r>
            <a:endParaRPr lang="en-US" dirty="0"/>
          </a:p>
        </p:txBody>
      </p:sp>
    </p:spTree>
    <p:extLst>
      <p:ext uri="{BB962C8B-B14F-4D97-AF65-F5344CB8AC3E}">
        <p14:creationId xmlns:p14="http://schemas.microsoft.com/office/powerpoint/2010/main" val="241814333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Terminology and Navigation</a:t>
            </a:r>
            <a:endParaRPr lang="en-US" dirty="0"/>
          </a:p>
        </p:txBody>
      </p:sp>
      <p:sp>
        <p:nvSpPr>
          <p:cNvPr id="2" name="Content Placeholder 1"/>
          <p:cNvSpPr>
            <a:spLocks noGrp="1"/>
          </p:cNvSpPr>
          <p:nvPr>
            <p:ph sz="quarter" idx="1"/>
          </p:nvPr>
        </p:nvSpPr>
        <p:spPr>
          <a:xfrm>
            <a:off x="716618" y="1524000"/>
            <a:ext cx="7704667" cy="609600"/>
          </a:xfrm>
        </p:spPr>
        <p:txBody>
          <a:bodyPr>
            <a:normAutofit/>
          </a:bodyPr>
          <a:lstStyle/>
          <a:p>
            <a:pPr marL="0" indent="0" algn="ctr">
              <a:buNone/>
            </a:pPr>
            <a:r>
              <a:rPr lang="en-US" sz="2800" dirty="0" smtClean="0">
                <a:latin typeface="Calibri Light" panose="020F0302020204030204" pitchFamily="34" charset="0"/>
                <a:cs typeface="Calibri Light" panose="020F0302020204030204" pitchFamily="34" charset="0"/>
              </a:rPr>
              <a:t>#2. </a:t>
            </a:r>
            <a:r>
              <a:rPr lang="en-US" sz="2800" dirty="0" err="1" smtClean="0">
                <a:latin typeface="Calibri Light" panose="020F0302020204030204" pitchFamily="34" charset="0"/>
                <a:cs typeface="Calibri Light" panose="020F0302020204030204" pitchFamily="34" charset="0"/>
              </a:rPr>
              <a:t>Smartform</a:t>
            </a:r>
            <a:endParaRPr lang="en-US" sz="2800" dirty="0">
              <a:latin typeface="Calibri Light" panose="020F0302020204030204" pitchFamily="34" charset="0"/>
              <a:cs typeface="Calibri Light" panose="020F0302020204030204" pitchFamily="34" charset="0"/>
            </a:endParaRPr>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b="68915"/>
          <a:stretch/>
        </p:blipFill>
        <p:spPr>
          <a:xfrm>
            <a:off x="152400" y="1981200"/>
            <a:ext cx="8842332" cy="1497220"/>
          </a:xfrm>
          <a:prstGeom prst="rect">
            <a:avLst/>
          </a:prstGeom>
        </p:spPr>
      </p:pic>
      <p:sp>
        <p:nvSpPr>
          <p:cNvPr id="12" name="Rectangle 11"/>
          <p:cNvSpPr/>
          <p:nvPr/>
        </p:nvSpPr>
        <p:spPr>
          <a:xfrm>
            <a:off x="152400" y="2590800"/>
            <a:ext cx="1600200" cy="381000"/>
          </a:xfrm>
          <a:prstGeom prst="rect">
            <a:avLst/>
          </a:prstGeom>
          <a:no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1981200"/>
            <a:ext cx="2209800" cy="457200"/>
          </a:xfrm>
          <a:prstGeom prst="rect">
            <a:avLst/>
          </a:prstGeom>
          <a:no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1828800" y="2286000"/>
            <a:ext cx="4724400" cy="30480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399" y="3608122"/>
            <a:ext cx="8842333" cy="1374806"/>
          </a:xfrm>
          <a:prstGeom prst="rect">
            <a:avLst/>
          </a:prstGeom>
        </p:spPr>
      </p:pic>
      <p:sp>
        <p:nvSpPr>
          <p:cNvPr id="19" name="Rectangle 18"/>
          <p:cNvSpPr/>
          <p:nvPr/>
        </p:nvSpPr>
        <p:spPr>
          <a:xfrm>
            <a:off x="152399" y="4261819"/>
            <a:ext cx="1600201" cy="304800"/>
          </a:xfrm>
          <a:prstGeom prst="rect">
            <a:avLst/>
          </a:prstGeom>
          <a:no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934200" y="3657600"/>
            <a:ext cx="1981200" cy="381000"/>
          </a:xfrm>
          <a:prstGeom prst="rect">
            <a:avLst/>
          </a:prstGeom>
          <a:no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flipV="1">
            <a:off x="1828800" y="4038600"/>
            <a:ext cx="4953000" cy="433468"/>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3" name="Picture 2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92651" y="5092928"/>
            <a:ext cx="1752600" cy="1460500"/>
          </a:xfrm>
          <a:prstGeom prst="rect">
            <a:avLst/>
          </a:prstGeom>
        </p:spPr>
      </p:pic>
      <p:pic>
        <p:nvPicPr>
          <p:cNvPr id="24" name="Picture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95158" y="5092928"/>
            <a:ext cx="1626127" cy="1499319"/>
          </a:xfrm>
          <a:prstGeom prst="rect">
            <a:avLst/>
          </a:prstGeom>
        </p:spPr>
      </p:pic>
      <p:pic>
        <p:nvPicPr>
          <p:cNvPr id="25" name="Picture 2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6245" y="5092928"/>
            <a:ext cx="1885109" cy="1499319"/>
          </a:xfrm>
          <a:prstGeom prst="rect">
            <a:avLst/>
          </a:prstGeom>
        </p:spPr>
      </p:pic>
    </p:spTree>
    <p:extLst>
      <p:ext uri="{BB962C8B-B14F-4D97-AF65-F5344CB8AC3E}">
        <p14:creationId xmlns:p14="http://schemas.microsoft.com/office/powerpoint/2010/main" val="31668624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Terminology and Navigation</a:t>
            </a:r>
            <a:endParaRPr lang="en-US" dirty="0"/>
          </a:p>
        </p:txBody>
      </p:sp>
      <p:sp>
        <p:nvSpPr>
          <p:cNvPr id="2" name="Content Placeholder 1"/>
          <p:cNvSpPr>
            <a:spLocks noGrp="1"/>
          </p:cNvSpPr>
          <p:nvPr>
            <p:ph sz="quarter" idx="1"/>
          </p:nvPr>
        </p:nvSpPr>
        <p:spPr>
          <a:xfrm>
            <a:off x="716618" y="1524000"/>
            <a:ext cx="7704667" cy="609600"/>
          </a:xfrm>
        </p:spPr>
        <p:txBody>
          <a:bodyPr>
            <a:normAutofit/>
          </a:bodyPr>
          <a:lstStyle/>
          <a:p>
            <a:pPr marL="0" indent="0" algn="ctr">
              <a:buNone/>
            </a:pPr>
            <a:r>
              <a:rPr lang="en-US" sz="2800" dirty="0" smtClean="0">
                <a:latin typeface="Calibri Light" panose="020F0302020204030204" pitchFamily="34" charset="0"/>
                <a:cs typeface="Calibri Light" panose="020F0302020204030204" pitchFamily="34" charset="0"/>
              </a:rPr>
              <a:t>#2. </a:t>
            </a:r>
            <a:r>
              <a:rPr lang="en-US" sz="2800" dirty="0" err="1" smtClean="0">
                <a:latin typeface="Calibri Light" panose="020F0302020204030204" pitchFamily="34" charset="0"/>
                <a:cs typeface="Calibri Light" panose="020F0302020204030204" pitchFamily="34" charset="0"/>
              </a:rPr>
              <a:t>Smartform</a:t>
            </a:r>
            <a:endParaRPr lang="en-US" sz="2800" dirty="0">
              <a:latin typeface="Calibri Light" panose="020F0302020204030204" pitchFamily="34" charset="0"/>
              <a:cs typeface="Calibri Light" panose="020F0302020204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5177" y="1981200"/>
            <a:ext cx="4555035" cy="4572000"/>
          </a:xfrm>
          <a:prstGeom prst="rect">
            <a:avLst/>
          </a:prstGeom>
        </p:spPr>
      </p:pic>
      <p:sp>
        <p:nvSpPr>
          <p:cNvPr id="6" name="Left Brace 5"/>
          <p:cNvSpPr/>
          <p:nvPr/>
        </p:nvSpPr>
        <p:spPr>
          <a:xfrm>
            <a:off x="3657600" y="2326532"/>
            <a:ext cx="685800" cy="3962400"/>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433075" y="2559040"/>
            <a:ext cx="3203448" cy="3416320"/>
          </a:xfrm>
          <a:prstGeom prst="rect">
            <a:avLst/>
          </a:prstGeom>
          <a:noFill/>
        </p:spPr>
        <p:txBody>
          <a:bodyPr wrap="square" rtlCol="0">
            <a:spAutoFit/>
          </a:bodyPr>
          <a:lstStyle/>
          <a:p>
            <a:r>
              <a:rPr lang="en-US" sz="2400" dirty="0" smtClean="0">
                <a:latin typeface="Calibri Light" panose="020F0302020204030204" pitchFamily="34" charset="0"/>
                <a:cs typeface="Calibri Light" panose="020F0302020204030204" pitchFamily="34" charset="0"/>
              </a:rPr>
              <a:t>The </a:t>
            </a:r>
            <a:r>
              <a:rPr lang="en-US" sz="2400" dirty="0" err="1" smtClean="0">
                <a:latin typeface="Calibri Light" panose="020F0302020204030204" pitchFamily="34" charset="0"/>
                <a:cs typeface="Calibri Light" panose="020F0302020204030204" pitchFamily="34" charset="0"/>
              </a:rPr>
              <a:t>Smartform</a:t>
            </a:r>
            <a:r>
              <a:rPr lang="en-US" sz="2400" dirty="0" smtClean="0">
                <a:latin typeface="Calibri Light" panose="020F0302020204030204" pitchFamily="34" charset="0"/>
                <a:cs typeface="Calibri Light" panose="020F0302020204030204" pitchFamily="34" charset="0"/>
              </a:rPr>
              <a:t> contains a list of all the forms or pages on the left.  Fields will be editable when you have clicked “Edit” or will show the previously entered data when you have clicked “View.”</a:t>
            </a:r>
            <a:endParaRPr lang="en-US" sz="24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1470424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Terminology and Navigation</a:t>
            </a:r>
            <a:endParaRPr lang="en-US" dirty="0"/>
          </a:p>
        </p:txBody>
      </p:sp>
      <p:sp>
        <p:nvSpPr>
          <p:cNvPr id="2" name="Content Placeholder 1"/>
          <p:cNvSpPr>
            <a:spLocks noGrp="1"/>
          </p:cNvSpPr>
          <p:nvPr>
            <p:ph sz="quarter" idx="1"/>
          </p:nvPr>
        </p:nvSpPr>
        <p:spPr>
          <a:xfrm>
            <a:off x="716618" y="1524000"/>
            <a:ext cx="7704667" cy="609600"/>
          </a:xfrm>
        </p:spPr>
        <p:txBody>
          <a:bodyPr>
            <a:normAutofit/>
          </a:bodyPr>
          <a:lstStyle/>
          <a:p>
            <a:pPr marL="0" indent="0" algn="ctr">
              <a:buNone/>
            </a:pPr>
            <a:r>
              <a:rPr lang="en-US" sz="3200" dirty="0" smtClean="0">
                <a:latin typeface="Calibri Light" panose="020F0302020204030204" pitchFamily="34" charset="0"/>
                <a:cs typeface="Calibri Light" panose="020F0302020204030204" pitchFamily="34" charset="0"/>
              </a:rPr>
              <a:t>People in RAMP</a:t>
            </a:r>
            <a:endParaRPr lang="en-US" sz="3200" dirty="0">
              <a:latin typeface="Calibri Light" panose="020F0302020204030204" pitchFamily="34" charset="0"/>
              <a:cs typeface="Calibri Light" panose="020F0302020204030204" pitchFamily="34" charset="0"/>
            </a:endParaRPr>
          </a:p>
        </p:txBody>
      </p:sp>
      <p:sp>
        <p:nvSpPr>
          <p:cNvPr id="5" name="TextBox 4"/>
          <p:cNvSpPr txBox="1"/>
          <p:nvPr/>
        </p:nvSpPr>
        <p:spPr>
          <a:xfrm>
            <a:off x="457200" y="3657600"/>
            <a:ext cx="8534399" cy="2862322"/>
          </a:xfrm>
          <a:prstGeom prst="rect">
            <a:avLst/>
          </a:prstGeom>
          <a:noFill/>
        </p:spPr>
        <p:txBody>
          <a:bodyPr wrap="square" rtlCol="0">
            <a:spAutoFit/>
          </a:bodyPr>
          <a:lstStyle/>
          <a:p>
            <a:pPr marL="285750" indent="-285750">
              <a:buFont typeface="Wingdings" panose="05000000000000000000" pitchFamily="2" charset="2"/>
              <a:buChar char="Ø"/>
            </a:pPr>
            <a:endParaRPr lang="en-US" sz="2000" b="1" dirty="0" smtClean="0">
              <a:latin typeface="Candara Light" panose="020E0502030303020204" pitchFamily="34" charset="0"/>
            </a:endParaRPr>
          </a:p>
          <a:p>
            <a:pPr marL="285750" indent="-285750">
              <a:buFont typeface="Wingdings" panose="05000000000000000000" pitchFamily="2" charset="2"/>
              <a:buChar char="Ø"/>
            </a:pPr>
            <a:r>
              <a:rPr lang="en-US" sz="2000" b="1" dirty="0" smtClean="0">
                <a:latin typeface="Candara Light" panose="020E0502030303020204" pitchFamily="34" charset="0"/>
              </a:rPr>
              <a:t>Study Staff – PI, Department Research Administrators, other technical staff in the Department.  These people are added as administrative personnel with edit rights.  They all have the same level of access to the proposals and awards.</a:t>
            </a:r>
          </a:p>
          <a:p>
            <a:pPr marL="285750" indent="-285750">
              <a:buFont typeface="Wingdings" panose="05000000000000000000" pitchFamily="2" charset="2"/>
              <a:buChar char="Ø"/>
            </a:pPr>
            <a:endParaRPr lang="en-US" sz="2000" b="1" dirty="0" smtClean="0">
              <a:latin typeface="Candara Light" panose="020E0502030303020204" pitchFamily="34" charset="0"/>
            </a:endParaRPr>
          </a:p>
          <a:p>
            <a:pPr marL="285750" indent="-285750">
              <a:buFont typeface="Wingdings" panose="05000000000000000000" pitchFamily="2" charset="2"/>
              <a:buChar char="Ø"/>
            </a:pPr>
            <a:r>
              <a:rPr lang="en-US" sz="2000" b="1" dirty="0" smtClean="0">
                <a:latin typeface="Candara Light" panose="020E0502030303020204" pitchFamily="34" charset="0"/>
              </a:rPr>
              <a:t>Department Reviewers – people designated by your Department to review proposals</a:t>
            </a:r>
          </a:p>
          <a:p>
            <a:endParaRPr lang="en-US" sz="2000" dirty="0" smtClean="0"/>
          </a:p>
        </p:txBody>
      </p:sp>
      <p:sp>
        <p:nvSpPr>
          <p:cNvPr id="8" name="TextBox 7"/>
          <p:cNvSpPr txBox="1"/>
          <p:nvPr/>
        </p:nvSpPr>
        <p:spPr>
          <a:xfrm>
            <a:off x="533400" y="2057400"/>
            <a:ext cx="5791200" cy="1908215"/>
          </a:xfrm>
          <a:prstGeom prst="rect">
            <a:avLst/>
          </a:prstGeom>
          <a:noFill/>
        </p:spPr>
        <p:txBody>
          <a:bodyPr wrap="square" rtlCol="0">
            <a:spAutoFit/>
          </a:bodyPr>
          <a:lstStyle/>
          <a:p>
            <a:pPr marL="285750" indent="-285750">
              <a:buFont typeface="Wingdings" panose="05000000000000000000" pitchFamily="2" charset="2"/>
              <a:buChar char="Ø"/>
            </a:pPr>
            <a:r>
              <a:rPr lang="en-US" sz="2000" b="1" dirty="0">
                <a:latin typeface="Candara Light" panose="020E0502030303020204" pitchFamily="34" charset="0"/>
              </a:rPr>
              <a:t>Specialist – Central office (SRA or FSURF) Research Administrators</a:t>
            </a:r>
          </a:p>
          <a:p>
            <a:pPr marL="742950" lvl="1" indent="-285750">
              <a:buFont typeface="Wingdings" panose="05000000000000000000" pitchFamily="2" charset="2"/>
              <a:buChar char="Ø"/>
            </a:pPr>
            <a:r>
              <a:rPr lang="en-US" sz="2000" b="1" dirty="0">
                <a:latin typeface="Candara Light" panose="020E0502030303020204" pitchFamily="34" charset="0"/>
              </a:rPr>
              <a:t>Grants Officers</a:t>
            </a:r>
          </a:p>
          <a:p>
            <a:pPr marL="742950" lvl="1" indent="-285750">
              <a:buFont typeface="Wingdings" panose="05000000000000000000" pitchFamily="2" charset="2"/>
              <a:buChar char="Ø"/>
            </a:pPr>
            <a:r>
              <a:rPr lang="en-US" sz="2000" b="1" dirty="0">
                <a:latin typeface="Candara Light" panose="020E0502030303020204" pitchFamily="34" charset="0"/>
              </a:rPr>
              <a:t>Post-Award Coordinators</a:t>
            </a:r>
          </a:p>
          <a:p>
            <a:pPr marL="742950" lvl="1" indent="-285750">
              <a:buFont typeface="Wingdings" panose="05000000000000000000" pitchFamily="2" charset="2"/>
              <a:buChar char="Ø"/>
            </a:pPr>
            <a:r>
              <a:rPr lang="en-US" sz="2000" b="1" dirty="0">
                <a:latin typeface="Candara Light" panose="020E0502030303020204" pitchFamily="34" charset="0"/>
              </a:rPr>
              <a:t>Grants Compliance Analysts</a:t>
            </a:r>
          </a:p>
          <a:p>
            <a:endParaRPr lang="en-US" dirty="0"/>
          </a:p>
        </p:txBody>
      </p:sp>
    </p:spTree>
    <p:extLst>
      <p:ext uri="{BB962C8B-B14F-4D97-AF65-F5344CB8AC3E}">
        <p14:creationId xmlns:p14="http://schemas.microsoft.com/office/powerpoint/2010/main" val="9631816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76200"/>
            <a:ext cx="9144000" cy="1054100"/>
          </a:xfrm>
        </p:spPr>
        <p:txBody>
          <a:bodyPr/>
          <a:lstStyle/>
          <a:p>
            <a:r>
              <a:rPr lang="en-US" dirty="0" smtClean="0"/>
              <a:t>Overview</a:t>
            </a:r>
            <a:endParaRPr lang="en-US" dirty="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1959964438"/>
              </p:ext>
            </p:extLst>
          </p:nvPr>
        </p:nvGraphicFramePr>
        <p:xfrm>
          <a:off x="0" y="1600200"/>
          <a:ext cx="88392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p:cNvPicPr>
            <a:picLocks noChangeAspect="1"/>
          </p:cNvPicPr>
          <p:nvPr/>
        </p:nvPicPr>
        <p:blipFill rotWithShape="1">
          <a:blip r:embed="rId8">
            <a:extLst>
              <a:ext uri="{28A0092B-C50C-407E-A947-70E740481C1C}">
                <a14:useLocalDpi xmlns:a14="http://schemas.microsoft.com/office/drawing/2010/main" val="0"/>
              </a:ext>
            </a:extLst>
          </a:blip>
          <a:srcRect l="3333"/>
          <a:stretch/>
        </p:blipFill>
        <p:spPr>
          <a:xfrm>
            <a:off x="1212803" y="1647759"/>
            <a:ext cx="6718394" cy="4652522"/>
          </a:xfrm>
          <a:prstGeom prst="rect">
            <a:avLst/>
          </a:prstGeom>
        </p:spPr>
      </p:pic>
    </p:spTree>
    <p:extLst>
      <p:ext uri="{BB962C8B-B14F-4D97-AF65-F5344CB8AC3E}">
        <p14:creationId xmlns:p14="http://schemas.microsoft.com/office/powerpoint/2010/main" val="22573015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527048"/>
            <a:ext cx="8537448" cy="4568952"/>
          </a:xfrm>
        </p:spPr>
        <p:txBody>
          <a:bodyPr>
            <a:normAutofit fontScale="92500"/>
          </a:bodyPr>
          <a:lstStyle/>
          <a:p>
            <a:r>
              <a:rPr lang="en-US" dirty="0" smtClean="0">
                <a:latin typeface="Calibri Light" panose="020F0302020204030204" pitchFamily="34" charset="0"/>
                <a:cs typeface="Calibri Light" panose="020F0302020204030204" pitchFamily="34" charset="0"/>
              </a:rPr>
              <a:t>RAMP Grants goes live July 1</a:t>
            </a:r>
            <a:r>
              <a:rPr lang="en-US" baseline="30000" dirty="0" smtClean="0">
                <a:latin typeface="Calibri Light" panose="020F0302020204030204" pitchFamily="34" charset="0"/>
                <a:cs typeface="Calibri Light" panose="020F0302020204030204" pitchFamily="34" charset="0"/>
              </a:rPr>
              <a:t>st</a:t>
            </a:r>
            <a:r>
              <a:rPr lang="en-US" dirty="0" smtClean="0">
                <a:latin typeface="Calibri Light" panose="020F0302020204030204" pitchFamily="34" charset="0"/>
                <a:cs typeface="Calibri Light" panose="020F0302020204030204" pitchFamily="34" charset="0"/>
              </a:rPr>
              <a:t>.  </a:t>
            </a:r>
            <a:br>
              <a:rPr lang="en-US" dirty="0" smtClean="0">
                <a:latin typeface="Calibri Light" panose="020F0302020204030204" pitchFamily="34" charset="0"/>
                <a:cs typeface="Calibri Light" panose="020F0302020204030204" pitchFamily="34" charset="0"/>
              </a:rPr>
            </a:br>
            <a:endParaRPr lang="en-US" dirty="0" smtClean="0">
              <a:latin typeface="Calibri Light" panose="020F0302020204030204" pitchFamily="34" charset="0"/>
              <a:cs typeface="Calibri Light" panose="020F0302020204030204" pitchFamily="34" charset="0"/>
            </a:endParaRPr>
          </a:p>
          <a:p>
            <a:r>
              <a:rPr lang="en-US" dirty="0" smtClean="0">
                <a:latin typeface="Calibri Light" panose="020F0302020204030204" pitchFamily="34" charset="0"/>
                <a:cs typeface="Calibri Light" panose="020F0302020204030204" pitchFamily="34" charset="0"/>
              </a:rPr>
              <a:t>Proposals will be required to be routed through RAMP July 15</a:t>
            </a:r>
            <a:r>
              <a:rPr lang="en-US" baseline="30000" dirty="0" smtClean="0">
                <a:latin typeface="Calibri Light" panose="020F0302020204030204" pitchFamily="34" charset="0"/>
                <a:cs typeface="Calibri Light" panose="020F0302020204030204" pitchFamily="34" charset="0"/>
              </a:rPr>
              <a:t>th</a:t>
            </a:r>
            <a:r>
              <a:rPr lang="en-US" dirty="0" smtClean="0">
                <a:latin typeface="Calibri Light" panose="020F0302020204030204" pitchFamily="34" charset="0"/>
                <a:cs typeface="Calibri Light" panose="020F0302020204030204" pitchFamily="34" charset="0"/>
              </a:rPr>
              <a:t>. </a:t>
            </a:r>
            <a:br>
              <a:rPr lang="en-US" dirty="0" smtClean="0">
                <a:latin typeface="Calibri Light" panose="020F0302020204030204" pitchFamily="34" charset="0"/>
                <a:cs typeface="Calibri Light" panose="020F0302020204030204" pitchFamily="34" charset="0"/>
              </a:rPr>
            </a:br>
            <a:endParaRPr lang="en-US" dirty="0" smtClean="0">
              <a:latin typeface="Calibri Light" panose="020F0302020204030204" pitchFamily="34" charset="0"/>
              <a:cs typeface="Calibri Light" panose="020F0302020204030204" pitchFamily="34" charset="0"/>
            </a:endParaRPr>
          </a:p>
          <a:p>
            <a:r>
              <a:rPr lang="en-US" dirty="0" smtClean="0">
                <a:latin typeface="Calibri Light" panose="020F0302020204030204" pitchFamily="34" charset="0"/>
                <a:cs typeface="Calibri Light" panose="020F0302020204030204" pitchFamily="34" charset="0"/>
              </a:rPr>
              <a:t>RAMP will replace the Proposal Transmittal Form and also house all proposal files (instead of Omni).  </a:t>
            </a:r>
            <a:br>
              <a:rPr lang="en-US" dirty="0" smtClean="0">
                <a:latin typeface="Calibri Light" panose="020F0302020204030204" pitchFamily="34" charset="0"/>
                <a:cs typeface="Calibri Light" panose="020F0302020204030204" pitchFamily="34" charset="0"/>
              </a:rPr>
            </a:br>
            <a:endParaRPr lang="en-US" dirty="0" smtClean="0">
              <a:latin typeface="Calibri Light" panose="020F0302020204030204" pitchFamily="34" charset="0"/>
              <a:cs typeface="Calibri Light" panose="020F0302020204030204" pitchFamily="34" charset="0"/>
            </a:endParaRPr>
          </a:p>
          <a:p>
            <a:r>
              <a:rPr lang="en-US" dirty="0" smtClean="0">
                <a:latin typeface="Calibri Light" panose="020F0302020204030204" pitchFamily="34" charset="0"/>
                <a:cs typeface="Calibri Light" panose="020F0302020204030204" pitchFamily="34" charset="0"/>
              </a:rPr>
              <a:t>All existing awards will be migrated over to and administered in RAMP Grants.  New awards will be set up in RAMP, which will integrate with Omni for financial management.</a:t>
            </a:r>
            <a:endParaRPr lang="en-US" dirty="0">
              <a:latin typeface="Calibri Light" panose="020F0302020204030204" pitchFamily="34" charset="0"/>
              <a:cs typeface="Calibri Light" panose="020F0302020204030204" pitchFamily="34" charset="0"/>
            </a:endParaRPr>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5486400" y="228600"/>
            <a:ext cx="2819400" cy="990600"/>
          </a:xfrm>
          <a:prstGeom prst="rect">
            <a:avLst/>
          </a:prstGeom>
        </p:spPr>
      </p:pic>
      <p:sp>
        <p:nvSpPr>
          <p:cNvPr id="5" name="TextBox 4"/>
          <p:cNvSpPr txBox="1"/>
          <p:nvPr/>
        </p:nvSpPr>
        <p:spPr>
          <a:xfrm>
            <a:off x="1447800" y="431512"/>
            <a:ext cx="2084673" cy="584775"/>
          </a:xfrm>
          <a:prstGeom prst="rect">
            <a:avLst/>
          </a:prstGeom>
          <a:noFill/>
        </p:spPr>
        <p:txBody>
          <a:bodyPr wrap="none" rtlCol="0">
            <a:spAutoFit/>
          </a:bodyPr>
          <a:lstStyle/>
          <a:p>
            <a:r>
              <a:rPr lang="en-US" sz="3200" dirty="0" smtClean="0">
                <a:latin typeface="Garamond" panose="02020404030301010803" pitchFamily="18" charset="0"/>
              </a:rPr>
              <a:t>Quick Facts</a:t>
            </a:r>
            <a:endParaRPr lang="en-US" sz="3200" dirty="0">
              <a:latin typeface="Garamond" panose="02020404030301010803" pitchFamily="18" charset="0"/>
            </a:endParaRPr>
          </a:p>
        </p:txBody>
      </p:sp>
    </p:spTree>
    <p:extLst>
      <p:ext uri="{BB962C8B-B14F-4D97-AF65-F5344CB8AC3E}">
        <p14:creationId xmlns:p14="http://schemas.microsoft.com/office/powerpoint/2010/main" val="1156282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Today’s Agenda</a:t>
            </a:r>
            <a:endParaRPr lang="en-US" dirty="0"/>
          </a:p>
        </p:txBody>
      </p:sp>
      <p:sp>
        <p:nvSpPr>
          <p:cNvPr id="2" name="TextBox 1"/>
          <p:cNvSpPr txBox="1"/>
          <p:nvPr/>
        </p:nvSpPr>
        <p:spPr>
          <a:xfrm>
            <a:off x="609600" y="1676400"/>
            <a:ext cx="4648200" cy="5047536"/>
          </a:xfrm>
          <a:prstGeom prst="rect">
            <a:avLst/>
          </a:prstGeom>
          <a:noFill/>
        </p:spPr>
        <p:txBody>
          <a:bodyPr wrap="square" rtlCol="0">
            <a:spAutoFit/>
          </a:bodyPr>
          <a:lstStyle/>
          <a:p>
            <a:pPr marL="342900" indent="-342900">
              <a:buAutoNum type="arabicPeriod"/>
            </a:pPr>
            <a:r>
              <a:rPr lang="en-US" sz="2300" dirty="0" smtClean="0">
                <a:latin typeface="Calibri Light" panose="020F0302020204030204" pitchFamily="34" charset="0"/>
                <a:cs typeface="Calibri Light" panose="020F0302020204030204" pitchFamily="34" charset="0"/>
              </a:rPr>
              <a:t>Training Topics and Resource Overview</a:t>
            </a:r>
          </a:p>
          <a:p>
            <a:pPr marL="342900" indent="-342900">
              <a:buAutoNum type="arabicPeriod"/>
            </a:pPr>
            <a:endParaRPr lang="en-US" sz="2300" dirty="0">
              <a:latin typeface="Calibri Light" panose="020F0302020204030204" pitchFamily="34" charset="0"/>
              <a:cs typeface="Calibri Light" panose="020F0302020204030204" pitchFamily="34" charset="0"/>
            </a:endParaRPr>
          </a:p>
          <a:p>
            <a:pPr marL="342900" indent="-342900">
              <a:buAutoNum type="arabicPeriod"/>
            </a:pPr>
            <a:r>
              <a:rPr lang="en-US" sz="2300" dirty="0">
                <a:latin typeface="Calibri Light" panose="020F0302020204030204" pitchFamily="34" charset="0"/>
                <a:cs typeface="Calibri Light" panose="020F0302020204030204" pitchFamily="34" charset="0"/>
              </a:rPr>
              <a:t>Terminology and Navigation in RAMP Grants</a:t>
            </a:r>
          </a:p>
          <a:p>
            <a:pPr marL="342900" indent="-342900">
              <a:buAutoNum type="arabicPeriod"/>
            </a:pPr>
            <a:endParaRPr lang="en-US" sz="2300" dirty="0">
              <a:latin typeface="Calibri Light" panose="020F0302020204030204" pitchFamily="34" charset="0"/>
              <a:cs typeface="Calibri Light" panose="020F0302020204030204" pitchFamily="34" charset="0"/>
            </a:endParaRPr>
          </a:p>
          <a:p>
            <a:pPr marL="342900" indent="-342900">
              <a:buAutoNum type="arabicPeriod"/>
            </a:pPr>
            <a:r>
              <a:rPr lang="en-US" sz="2300" dirty="0" smtClean="0">
                <a:latin typeface="Calibri Light" panose="020F0302020204030204" pitchFamily="34" charset="0"/>
                <a:cs typeface="Calibri Light" panose="020F0302020204030204" pitchFamily="34" charset="0"/>
              </a:rPr>
              <a:t>Walk-through proposal and SF 424 preparation</a:t>
            </a:r>
          </a:p>
          <a:p>
            <a:pPr marL="342900" indent="-342900">
              <a:buAutoNum type="arabicPeriod"/>
            </a:pPr>
            <a:endParaRPr lang="en-US" sz="2300" dirty="0" smtClean="0">
              <a:latin typeface="Calibri Light" panose="020F0302020204030204" pitchFamily="34" charset="0"/>
              <a:cs typeface="Calibri Light" panose="020F0302020204030204" pitchFamily="34" charset="0"/>
            </a:endParaRPr>
          </a:p>
          <a:p>
            <a:pPr marL="342900" indent="-342900">
              <a:buAutoNum type="arabicPeriod"/>
            </a:pPr>
            <a:r>
              <a:rPr lang="en-US" sz="2300" dirty="0" smtClean="0">
                <a:latin typeface="Calibri Light" panose="020F0302020204030204" pitchFamily="34" charset="0"/>
                <a:cs typeface="Calibri Light" panose="020F0302020204030204" pitchFamily="34" charset="0"/>
              </a:rPr>
              <a:t>Fielding and replying to requests for changes</a:t>
            </a:r>
          </a:p>
          <a:p>
            <a:pPr marL="342900" indent="-342900">
              <a:buAutoNum type="arabicPeriod"/>
            </a:pPr>
            <a:endParaRPr lang="en-US" sz="2300" dirty="0" smtClean="0">
              <a:latin typeface="Calibri Light" panose="020F0302020204030204" pitchFamily="34" charset="0"/>
              <a:cs typeface="Calibri Light" panose="020F0302020204030204" pitchFamily="34" charset="0"/>
            </a:endParaRPr>
          </a:p>
          <a:p>
            <a:pPr marL="342900" indent="-342900">
              <a:buAutoNum type="arabicPeriod"/>
            </a:pPr>
            <a:r>
              <a:rPr lang="en-US" sz="2300" dirty="0" smtClean="0">
                <a:latin typeface="Calibri Light" panose="020F0302020204030204" pitchFamily="34" charset="0"/>
                <a:cs typeface="Calibri Light" panose="020F0302020204030204" pitchFamily="34" charset="0"/>
              </a:rPr>
              <a:t>Assign an Ancillary Reviews</a:t>
            </a:r>
          </a:p>
          <a:p>
            <a:endParaRPr lang="en-US" sz="2300" dirty="0">
              <a:latin typeface="Calibri Light" panose="020F0302020204030204" pitchFamily="34" charset="0"/>
              <a:cs typeface="Calibri Light" panose="020F0302020204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1200" y="1752600"/>
            <a:ext cx="2713408" cy="2819400"/>
          </a:xfrm>
          <a:prstGeom prst="rect">
            <a:avLst/>
          </a:prstGeom>
        </p:spPr>
      </p:pic>
    </p:spTree>
    <p:extLst>
      <p:ext uri="{BB962C8B-B14F-4D97-AF65-F5344CB8AC3E}">
        <p14:creationId xmlns:p14="http://schemas.microsoft.com/office/powerpoint/2010/main" val="32506619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Training and Resources</a:t>
            </a:r>
            <a:endParaRPr lang="en-US" dirty="0"/>
          </a:p>
        </p:txBody>
      </p:sp>
      <p:sp>
        <p:nvSpPr>
          <p:cNvPr id="2" name="Content Placeholder 1"/>
          <p:cNvSpPr>
            <a:spLocks noGrp="1"/>
          </p:cNvSpPr>
          <p:nvPr>
            <p:ph sz="quarter" idx="1"/>
          </p:nvPr>
        </p:nvSpPr>
        <p:spPr>
          <a:xfrm>
            <a:off x="301752" y="1527048"/>
            <a:ext cx="8689848" cy="4797552"/>
          </a:xfrm>
        </p:spPr>
        <p:txBody>
          <a:bodyPr>
            <a:normAutofit fontScale="92500" lnSpcReduction="20000"/>
          </a:bodyPr>
          <a:lstStyle/>
          <a:p>
            <a:pPr lvl="1">
              <a:lnSpc>
                <a:spcPct val="120000"/>
              </a:lnSpc>
            </a:pPr>
            <a:r>
              <a:rPr lang="en-US" sz="2500" dirty="0" smtClean="0">
                <a:latin typeface="Calibri Light" panose="020F0302020204030204" pitchFamily="34" charset="0"/>
                <a:cs typeface="Calibri Light" panose="020F0302020204030204" pitchFamily="34" charset="0"/>
              </a:rPr>
              <a:t>RAMP Website: </a:t>
            </a:r>
            <a:r>
              <a:rPr lang="en-US" sz="2500" dirty="0">
                <a:latin typeface="Calibri Light" panose="020F0302020204030204" pitchFamily="34" charset="0"/>
                <a:cs typeface="Calibri Light" panose="020F0302020204030204" pitchFamily="34" charset="0"/>
                <a:hlinkClick r:id="rId3"/>
              </a:rPr>
              <a:t>https://ramp.research.fsu.edu</a:t>
            </a:r>
            <a:r>
              <a:rPr lang="en-US" sz="2500" dirty="0" smtClean="0">
                <a:latin typeface="Calibri Light" panose="020F0302020204030204" pitchFamily="34" charset="0"/>
                <a:cs typeface="Calibri Light" panose="020F0302020204030204" pitchFamily="34" charset="0"/>
                <a:hlinkClick r:id="rId3"/>
              </a:rPr>
              <a:t>/</a:t>
            </a:r>
            <a:endParaRPr lang="en-US" sz="2500" dirty="0" smtClean="0">
              <a:latin typeface="Calibri Light" panose="020F0302020204030204" pitchFamily="34" charset="0"/>
              <a:cs typeface="Calibri Light" panose="020F0302020204030204" pitchFamily="34" charset="0"/>
            </a:endParaRPr>
          </a:p>
          <a:p>
            <a:pPr lvl="2">
              <a:lnSpc>
                <a:spcPct val="120000"/>
              </a:lnSpc>
            </a:pPr>
            <a:r>
              <a:rPr lang="en-US" sz="2500" dirty="0" smtClean="0">
                <a:latin typeface="Calibri Light" panose="020F0302020204030204" pitchFamily="34" charset="0"/>
                <a:cs typeface="Calibri Light" panose="020F0302020204030204" pitchFamily="34" charset="0"/>
              </a:rPr>
              <a:t>Training schedule by topic with Zoom meeting links</a:t>
            </a:r>
          </a:p>
          <a:p>
            <a:pPr lvl="2">
              <a:lnSpc>
                <a:spcPct val="120000"/>
              </a:lnSpc>
            </a:pPr>
            <a:r>
              <a:rPr lang="en-US" sz="2500" dirty="0" smtClean="0">
                <a:latin typeface="Calibri Light" panose="020F0302020204030204" pitchFamily="34" charset="0"/>
                <a:cs typeface="Calibri Light" panose="020F0302020204030204" pitchFamily="34" charset="0"/>
              </a:rPr>
              <a:t>How-to Guides</a:t>
            </a:r>
          </a:p>
          <a:p>
            <a:pPr lvl="2">
              <a:lnSpc>
                <a:spcPct val="120000"/>
              </a:lnSpc>
            </a:pPr>
            <a:r>
              <a:rPr lang="en-US" sz="2500" dirty="0">
                <a:latin typeface="Calibri Light" panose="020F0302020204030204" pitchFamily="34" charset="0"/>
                <a:cs typeface="Calibri Light" panose="020F0302020204030204" pitchFamily="34" charset="0"/>
              </a:rPr>
              <a:t>FAQ’s</a:t>
            </a:r>
          </a:p>
          <a:p>
            <a:pPr lvl="1">
              <a:lnSpc>
                <a:spcPct val="120000"/>
              </a:lnSpc>
            </a:pPr>
            <a:r>
              <a:rPr lang="en-US" sz="2500" dirty="0" smtClean="0">
                <a:latin typeface="Calibri Light" panose="020F0302020204030204" pitchFamily="34" charset="0"/>
                <a:cs typeface="Calibri Light" panose="020F0302020204030204" pitchFamily="34" charset="0"/>
              </a:rPr>
              <a:t>Training topics</a:t>
            </a:r>
          </a:p>
          <a:p>
            <a:pPr lvl="2">
              <a:lnSpc>
                <a:spcPct val="120000"/>
              </a:lnSpc>
            </a:pPr>
            <a:r>
              <a:rPr lang="en-US" sz="2500" dirty="0">
                <a:latin typeface="Calibri Light" panose="020F0302020204030204" pitchFamily="34" charset="0"/>
                <a:cs typeface="Calibri Light" panose="020F0302020204030204" pitchFamily="34" charset="0"/>
              </a:rPr>
              <a:t>Proposal &amp; SF 424 Submissions </a:t>
            </a:r>
            <a:r>
              <a:rPr lang="en-US" sz="2500" dirty="0" smtClean="0">
                <a:latin typeface="Calibri Light" panose="020F0302020204030204" pitchFamily="34" charset="0"/>
                <a:cs typeface="Calibri Light" panose="020F0302020204030204" pitchFamily="34" charset="0"/>
              </a:rPr>
              <a:t>Training</a:t>
            </a:r>
          </a:p>
          <a:p>
            <a:pPr lvl="2">
              <a:lnSpc>
                <a:spcPct val="120000"/>
              </a:lnSpc>
            </a:pPr>
            <a:r>
              <a:rPr lang="en-US" sz="2500" dirty="0">
                <a:latin typeface="Calibri Light" panose="020F0302020204030204" pitchFamily="34" charset="0"/>
                <a:cs typeface="Calibri Light" panose="020F0302020204030204" pitchFamily="34" charset="0"/>
              </a:rPr>
              <a:t>Budget Entry &amp; Cost Share </a:t>
            </a:r>
            <a:r>
              <a:rPr lang="en-US" sz="2500" dirty="0" smtClean="0">
                <a:latin typeface="Calibri Light" panose="020F0302020204030204" pitchFamily="34" charset="0"/>
                <a:cs typeface="Calibri Light" panose="020F0302020204030204" pitchFamily="34" charset="0"/>
              </a:rPr>
              <a:t>Training</a:t>
            </a:r>
          </a:p>
          <a:p>
            <a:pPr lvl="2">
              <a:lnSpc>
                <a:spcPct val="120000"/>
              </a:lnSpc>
            </a:pPr>
            <a:r>
              <a:rPr lang="en-US" sz="2500" dirty="0">
                <a:latin typeface="Calibri Light" panose="020F0302020204030204" pitchFamily="34" charset="0"/>
                <a:cs typeface="Calibri Light" panose="020F0302020204030204" pitchFamily="34" charset="0"/>
              </a:rPr>
              <a:t>Collaborative Proposals &amp; SF 424 Submissions </a:t>
            </a:r>
            <a:r>
              <a:rPr lang="en-US" sz="2500" dirty="0" smtClean="0">
                <a:latin typeface="Calibri Light" panose="020F0302020204030204" pitchFamily="34" charset="0"/>
                <a:cs typeface="Calibri Light" panose="020F0302020204030204" pitchFamily="34" charset="0"/>
              </a:rPr>
              <a:t>Training</a:t>
            </a:r>
          </a:p>
          <a:p>
            <a:pPr lvl="2">
              <a:lnSpc>
                <a:spcPct val="120000"/>
              </a:lnSpc>
            </a:pPr>
            <a:r>
              <a:rPr lang="en-US" sz="2500" dirty="0">
                <a:latin typeface="Calibri Light" panose="020F0302020204030204" pitchFamily="34" charset="0"/>
                <a:cs typeface="Calibri Light" panose="020F0302020204030204" pitchFamily="34" charset="0"/>
              </a:rPr>
              <a:t>Award Review &amp; Completion </a:t>
            </a:r>
            <a:r>
              <a:rPr lang="en-US" sz="2500" dirty="0" smtClean="0">
                <a:latin typeface="Calibri Light" panose="020F0302020204030204" pitchFamily="34" charset="0"/>
                <a:cs typeface="Calibri Light" panose="020F0302020204030204" pitchFamily="34" charset="0"/>
              </a:rPr>
              <a:t>Training (w/ and w/o advances)</a:t>
            </a:r>
          </a:p>
          <a:p>
            <a:pPr lvl="2">
              <a:lnSpc>
                <a:spcPct val="120000"/>
              </a:lnSpc>
            </a:pPr>
            <a:r>
              <a:rPr lang="en-US" sz="2500" dirty="0">
                <a:latin typeface="Calibri Light" panose="020F0302020204030204" pitchFamily="34" charset="0"/>
                <a:cs typeface="Calibri Light" panose="020F0302020204030204" pitchFamily="34" charset="0"/>
              </a:rPr>
              <a:t>Department Approvers </a:t>
            </a:r>
            <a:r>
              <a:rPr lang="en-US" sz="2500" dirty="0" smtClean="0">
                <a:latin typeface="Calibri Light" panose="020F0302020204030204" pitchFamily="34" charset="0"/>
                <a:cs typeface="Calibri Light" panose="020F0302020204030204" pitchFamily="34" charset="0"/>
              </a:rPr>
              <a:t>Training</a:t>
            </a:r>
          </a:p>
          <a:p>
            <a:pPr lvl="2">
              <a:lnSpc>
                <a:spcPct val="120000"/>
              </a:lnSpc>
            </a:pPr>
            <a:r>
              <a:rPr lang="en-US" sz="2500" dirty="0">
                <a:latin typeface="Calibri Light" panose="020F0302020204030204" pitchFamily="34" charset="0"/>
                <a:cs typeface="Calibri Light" panose="020F0302020204030204" pitchFamily="34" charset="0"/>
              </a:rPr>
              <a:t>Award Modifications </a:t>
            </a:r>
            <a:r>
              <a:rPr lang="en-US" sz="2500" dirty="0" smtClean="0">
                <a:latin typeface="Calibri Light" panose="020F0302020204030204" pitchFamily="34" charset="0"/>
                <a:cs typeface="Calibri Light" panose="020F0302020204030204" pitchFamily="34" charset="0"/>
              </a:rPr>
              <a:t>Training</a:t>
            </a:r>
          </a:p>
          <a:p>
            <a:pPr marL="274320" lvl="1" indent="0">
              <a:buNone/>
            </a:pPr>
            <a:endParaRPr lang="en-US" dirty="0" smtClean="0">
              <a:latin typeface="Calibri Light" panose="020F0302020204030204" pitchFamily="34" charset="0"/>
              <a:cs typeface="Calibri Light" panose="020F0302020204030204" pitchFamily="34" charset="0"/>
            </a:endParaRPr>
          </a:p>
          <a:p>
            <a:pPr marL="594360" lvl="2" indent="0">
              <a:buNone/>
            </a:pPr>
            <a:endParaRPr lang="en-US" dirty="0" smtClean="0"/>
          </a:p>
        </p:txBody>
      </p:sp>
    </p:spTree>
    <p:extLst>
      <p:ext uri="{BB962C8B-B14F-4D97-AF65-F5344CB8AC3E}">
        <p14:creationId xmlns:p14="http://schemas.microsoft.com/office/powerpoint/2010/main" val="25103256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01751" y="228600"/>
            <a:ext cx="8534400" cy="762000"/>
          </a:xfrm>
        </p:spPr>
        <p:txBody>
          <a:bodyPr>
            <a:normAutofit/>
          </a:bodyPr>
          <a:lstStyle/>
          <a:p>
            <a:r>
              <a:rPr lang="en-US" sz="3200" dirty="0" smtClean="0"/>
              <a:t>Let’s Go!</a:t>
            </a:r>
            <a:endParaRPr lang="en-US" sz="32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3885" y="1676400"/>
            <a:ext cx="6830133" cy="3376818"/>
          </a:xfrm>
          <a:prstGeom prst="rect">
            <a:avLst/>
          </a:prstGeom>
          <a:effectLst>
            <a:outerShdw blurRad="63500" sx="102000" sy="102000" algn="ctr" rotWithShape="0">
              <a:prstClr val="black">
                <a:alpha val="40000"/>
              </a:prstClr>
            </a:outerShdw>
          </a:effectLst>
        </p:spPr>
      </p:pic>
      <p:sp>
        <p:nvSpPr>
          <p:cNvPr id="4" name="Rectangle 3"/>
          <p:cNvSpPr/>
          <p:nvPr/>
        </p:nvSpPr>
        <p:spPr>
          <a:xfrm>
            <a:off x="2819400" y="4191000"/>
            <a:ext cx="609600" cy="685800"/>
          </a:xfrm>
          <a:prstGeom prst="rect">
            <a:avLst/>
          </a:prstGeom>
          <a:noFill/>
          <a:ln w="38100">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58952" y="5257800"/>
            <a:ext cx="8077200" cy="830997"/>
          </a:xfrm>
          <a:prstGeom prst="rect">
            <a:avLst/>
          </a:prstGeom>
          <a:noFill/>
        </p:spPr>
        <p:txBody>
          <a:bodyPr wrap="square" rtlCol="0">
            <a:spAutoFit/>
          </a:bodyPr>
          <a:lstStyle/>
          <a:p>
            <a:pPr algn="ctr"/>
            <a:r>
              <a:rPr lang="en-US" sz="2400" dirty="0" smtClean="0">
                <a:latin typeface="Calibri Light" panose="020F0302020204030204" pitchFamily="34" charset="0"/>
                <a:cs typeface="Calibri Light" panose="020F0302020204030204" pitchFamily="34" charset="0"/>
              </a:rPr>
              <a:t>Once RAMP Grants goes live, you will access it through your </a:t>
            </a:r>
            <a:r>
              <a:rPr lang="en-US" sz="2400" dirty="0" err="1" smtClean="0">
                <a:latin typeface="Calibri Light" panose="020F0302020204030204" pitchFamily="34" charset="0"/>
                <a:cs typeface="Calibri Light" panose="020F0302020204030204" pitchFamily="34" charset="0"/>
              </a:rPr>
              <a:t>myFSU</a:t>
            </a:r>
            <a:r>
              <a:rPr lang="en-US" sz="2400" dirty="0" smtClean="0">
                <a:latin typeface="Calibri Light" panose="020F0302020204030204" pitchFamily="34" charset="0"/>
                <a:cs typeface="Calibri Light" panose="020F0302020204030204" pitchFamily="34" charset="0"/>
              </a:rPr>
              <a:t> portal</a:t>
            </a:r>
            <a:r>
              <a:rPr lang="en-US" dirty="0" smtClean="0"/>
              <a:t>.</a:t>
            </a:r>
            <a:endParaRPr lang="en-US" dirty="0"/>
          </a:p>
        </p:txBody>
      </p:sp>
    </p:spTree>
    <p:extLst>
      <p:ext uri="{BB962C8B-B14F-4D97-AF65-F5344CB8AC3E}">
        <p14:creationId xmlns:p14="http://schemas.microsoft.com/office/powerpoint/2010/main" val="323494096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Terminology and Navigation</a:t>
            </a:r>
            <a:endParaRPr lang="en-US" dirty="0"/>
          </a:p>
        </p:txBody>
      </p:sp>
      <p:sp>
        <p:nvSpPr>
          <p:cNvPr id="2" name="Content Placeholder 1"/>
          <p:cNvSpPr>
            <a:spLocks noGrp="1"/>
          </p:cNvSpPr>
          <p:nvPr>
            <p:ph sz="quarter" idx="1"/>
          </p:nvPr>
        </p:nvSpPr>
        <p:spPr>
          <a:xfrm>
            <a:off x="716618" y="1524000"/>
            <a:ext cx="7704667" cy="609600"/>
          </a:xfrm>
        </p:spPr>
        <p:txBody>
          <a:bodyPr>
            <a:normAutofit/>
          </a:bodyPr>
          <a:lstStyle/>
          <a:p>
            <a:pPr marL="0" indent="0" algn="ctr">
              <a:buNone/>
            </a:pPr>
            <a:r>
              <a:rPr lang="en-US" sz="2800" dirty="0" smtClean="0">
                <a:latin typeface="Calibri Light" panose="020F0302020204030204" pitchFamily="34" charset="0"/>
                <a:cs typeface="Calibri Light" panose="020F0302020204030204" pitchFamily="34" charset="0"/>
              </a:rPr>
              <a:t>Getting Around in RAMP</a:t>
            </a:r>
            <a:endParaRPr lang="en-US" sz="2800" dirty="0">
              <a:latin typeface="Calibri Light" panose="020F0302020204030204" pitchFamily="34" charset="0"/>
              <a:cs typeface="Calibri Light" panose="020F0302020204030204" pitchFamily="34" charset="0"/>
            </a:endParaRPr>
          </a:p>
        </p:txBody>
      </p:sp>
      <p:pic>
        <p:nvPicPr>
          <p:cNvPr id="8" name="Picture 7"/>
          <p:cNvPicPr/>
          <p:nvPr/>
        </p:nvPicPr>
        <p:blipFill rotWithShape="1">
          <a:blip r:embed="rId3">
            <a:extLst>
              <a:ext uri="{28A0092B-C50C-407E-A947-70E740481C1C}">
                <a14:useLocalDpi xmlns:a14="http://schemas.microsoft.com/office/drawing/2010/main" val="0"/>
              </a:ext>
            </a:extLst>
          </a:blip>
          <a:srcRect b="42417"/>
          <a:stretch/>
        </p:blipFill>
        <p:spPr bwMode="auto">
          <a:xfrm>
            <a:off x="609600" y="2133600"/>
            <a:ext cx="3648075" cy="2314575"/>
          </a:xfrm>
          <a:prstGeom prst="rect">
            <a:avLst/>
          </a:prstGeom>
          <a:ln>
            <a:noFill/>
          </a:ln>
          <a:effectLst>
            <a:outerShdw blurRad="63500" sx="102000" sy="102000" algn="ctr" rotWithShape="0">
              <a:prstClr val="black">
                <a:alpha val="40000"/>
              </a:prstClr>
            </a:outerShdw>
          </a:effectLst>
          <a:extLst>
            <a:ext uri="{53640926-AAD7-44D8-BBD7-CCE9431645EC}">
              <a14:shadowObscured xmlns:a14="http://schemas.microsoft.com/office/drawing/2010/main"/>
            </a:ext>
          </a:extLst>
        </p:spPr>
      </p:pic>
      <p:pic>
        <p:nvPicPr>
          <p:cNvPr id="9" name="Picture 8"/>
          <p:cNvPicPr/>
          <p:nvPr/>
        </p:nvPicPr>
        <p:blipFill rotWithShape="1">
          <a:blip r:embed="rId4">
            <a:extLst>
              <a:ext uri="{28A0092B-C50C-407E-A947-70E740481C1C}">
                <a14:useLocalDpi xmlns:a14="http://schemas.microsoft.com/office/drawing/2010/main" val="0"/>
              </a:ext>
            </a:extLst>
          </a:blip>
          <a:srcRect l="3352" t="31185" r="44380" b="2835"/>
          <a:stretch/>
        </p:blipFill>
        <p:spPr bwMode="auto">
          <a:xfrm>
            <a:off x="1371600" y="4423856"/>
            <a:ext cx="1685925" cy="1656080"/>
          </a:xfrm>
          <a:prstGeom prst="rect">
            <a:avLst/>
          </a:prstGeom>
          <a:ln>
            <a:noFill/>
          </a:ln>
          <a:extLst>
            <a:ext uri="{53640926-AAD7-44D8-BBD7-CCE9431645EC}">
              <a14:shadowObscured xmlns:a14="http://schemas.microsoft.com/office/drawing/2010/main"/>
            </a:ext>
          </a:extLst>
        </p:spPr>
      </p:pic>
      <p:sp>
        <p:nvSpPr>
          <p:cNvPr id="5" name="TextBox 4"/>
          <p:cNvSpPr txBox="1"/>
          <p:nvPr/>
        </p:nvSpPr>
        <p:spPr>
          <a:xfrm>
            <a:off x="4495800" y="2133600"/>
            <a:ext cx="4340352" cy="4247317"/>
          </a:xfrm>
          <a:prstGeom prst="rect">
            <a:avLst/>
          </a:prstGeom>
          <a:noFill/>
        </p:spPr>
        <p:txBody>
          <a:bodyPr wrap="square" rtlCol="0">
            <a:spAutoFit/>
          </a:bodyPr>
          <a:lstStyle/>
          <a:p>
            <a:pPr lvl="0"/>
            <a:r>
              <a:rPr lang="en-US" b="1" dirty="0" smtClean="0"/>
              <a:t>From your Dashboard:</a:t>
            </a:r>
          </a:p>
          <a:p>
            <a:pPr lvl="0"/>
            <a:r>
              <a:rPr lang="en-US" b="1" dirty="0" smtClean="0"/>
              <a:t>My </a:t>
            </a:r>
            <a:r>
              <a:rPr lang="en-US" b="1" dirty="0"/>
              <a:t>Inbox:</a:t>
            </a:r>
            <a:r>
              <a:rPr lang="en-US" dirty="0"/>
              <a:t> Items that require you to take action</a:t>
            </a:r>
            <a:r>
              <a:rPr lang="en-US" dirty="0" smtClean="0"/>
              <a:t>.</a:t>
            </a:r>
          </a:p>
          <a:p>
            <a:pPr lvl="0"/>
            <a:endParaRPr lang="en-US" dirty="0"/>
          </a:p>
          <a:p>
            <a:pPr lvl="0"/>
            <a:r>
              <a:rPr lang="en-US" b="1" dirty="0"/>
              <a:t>My Reviews:</a:t>
            </a:r>
            <a:r>
              <a:rPr lang="en-US" dirty="0"/>
              <a:t> Items assigned to you to review. These are a subset of the items in My Inbox</a:t>
            </a:r>
            <a:r>
              <a:rPr lang="en-US" dirty="0" smtClean="0"/>
              <a:t>.</a:t>
            </a:r>
          </a:p>
          <a:p>
            <a:pPr lvl="0"/>
            <a:endParaRPr lang="en-US" dirty="0"/>
          </a:p>
          <a:p>
            <a:pPr lvl="0"/>
            <a:r>
              <a:rPr lang="en-US" b="1" dirty="0"/>
              <a:t>Create menu and buttons:</a:t>
            </a:r>
            <a:r>
              <a:rPr lang="en-US" dirty="0"/>
              <a:t> Actions you can perform. The menu will not show if you do not have access to any buttons</a:t>
            </a:r>
            <a:r>
              <a:rPr lang="en-US" dirty="0" smtClean="0"/>
              <a:t>.</a:t>
            </a:r>
          </a:p>
          <a:p>
            <a:pPr lvl="0"/>
            <a:endParaRPr lang="en-US" dirty="0"/>
          </a:p>
          <a:p>
            <a:pPr lvl="0"/>
            <a:r>
              <a:rPr lang="en-US" b="1" dirty="0"/>
              <a:t>Recently Viewed:</a:t>
            </a:r>
            <a:r>
              <a:rPr lang="en-US" dirty="0"/>
              <a:t> The last several items you viewed. Look here for an item you worked on recently.</a:t>
            </a:r>
          </a:p>
        </p:txBody>
      </p:sp>
    </p:spTree>
    <p:extLst>
      <p:ext uri="{BB962C8B-B14F-4D97-AF65-F5344CB8AC3E}">
        <p14:creationId xmlns:p14="http://schemas.microsoft.com/office/powerpoint/2010/main" val="14050613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Terminology and Navigation</a:t>
            </a:r>
            <a:endParaRPr lang="en-US" dirty="0"/>
          </a:p>
        </p:txBody>
      </p:sp>
      <p:sp>
        <p:nvSpPr>
          <p:cNvPr id="2" name="Content Placeholder 1"/>
          <p:cNvSpPr>
            <a:spLocks noGrp="1"/>
          </p:cNvSpPr>
          <p:nvPr>
            <p:ph sz="quarter" idx="1"/>
          </p:nvPr>
        </p:nvSpPr>
        <p:spPr>
          <a:xfrm>
            <a:off x="716618" y="1524000"/>
            <a:ext cx="7704667" cy="609600"/>
          </a:xfrm>
        </p:spPr>
        <p:txBody>
          <a:bodyPr>
            <a:normAutofit/>
          </a:bodyPr>
          <a:lstStyle/>
          <a:p>
            <a:pPr marL="0" indent="0" algn="ctr">
              <a:buNone/>
            </a:pPr>
            <a:r>
              <a:rPr lang="en-US" sz="2800" dirty="0" smtClean="0">
                <a:latin typeface="Calibri Light" panose="020F0302020204030204" pitchFamily="34" charset="0"/>
                <a:cs typeface="Calibri Light" panose="020F0302020204030204" pitchFamily="34" charset="0"/>
              </a:rPr>
              <a:t>Getting Around in RAMP</a:t>
            </a:r>
            <a:endParaRPr lang="en-US" sz="2800" dirty="0">
              <a:latin typeface="Calibri Light" panose="020F0302020204030204" pitchFamily="34" charset="0"/>
              <a:cs typeface="Calibri Light" panose="020F0302020204030204" pitchFamily="34" charset="0"/>
            </a:endParaRPr>
          </a:p>
        </p:txBody>
      </p:sp>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334179" y="1981200"/>
            <a:ext cx="8501974" cy="2362200"/>
          </a:xfrm>
          <a:prstGeom prst="rect">
            <a:avLst/>
          </a:prstGeom>
          <a:effectLst>
            <a:outerShdw blurRad="63500" sx="102000" sy="102000" algn="ctr" rotWithShape="0">
              <a:prstClr val="black">
                <a:alpha val="40000"/>
              </a:prstClr>
            </a:outerShdw>
          </a:effectLst>
        </p:spPr>
      </p:pic>
      <p:sp>
        <p:nvSpPr>
          <p:cNvPr id="3" name="Rectangle 2"/>
          <p:cNvSpPr/>
          <p:nvPr/>
        </p:nvSpPr>
        <p:spPr>
          <a:xfrm>
            <a:off x="4419600" y="2133600"/>
            <a:ext cx="762000" cy="304800"/>
          </a:xfrm>
          <a:prstGeom prst="rect">
            <a:avLst/>
          </a:prstGeom>
          <a:no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62000" y="2517648"/>
            <a:ext cx="1295400" cy="304800"/>
          </a:xfrm>
          <a:prstGeom prst="rect">
            <a:avLst/>
          </a:prstGeom>
          <a:no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209800" y="3505200"/>
            <a:ext cx="5867400" cy="457200"/>
          </a:xfrm>
          <a:prstGeom prst="rect">
            <a:avLst/>
          </a:prstGeom>
          <a:no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p:nvPr/>
        </p:nvPicPr>
        <p:blipFill>
          <a:blip r:embed="rId4">
            <a:extLst>
              <a:ext uri="{28A0092B-C50C-407E-A947-70E740481C1C}">
                <a14:useLocalDpi xmlns:a14="http://schemas.microsoft.com/office/drawing/2010/main" val="0"/>
              </a:ext>
            </a:extLst>
          </a:blip>
          <a:stretch>
            <a:fillRect/>
          </a:stretch>
        </p:blipFill>
        <p:spPr>
          <a:xfrm>
            <a:off x="190500" y="5234218"/>
            <a:ext cx="5943600" cy="568960"/>
          </a:xfrm>
          <a:prstGeom prst="rect">
            <a:avLst/>
          </a:prstGeom>
          <a:effectLst>
            <a:outerShdw blurRad="63500" sx="102000" sy="102000" algn="ctr" rotWithShape="0">
              <a:prstClr val="black">
                <a:alpha val="40000"/>
              </a:prstClr>
            </a:outerShdw>
          </a:effectLst>
        </p:spPr>
      </p:pic>
      <p:cxnSp>
        <p:nvCxnSpPr>
          <p:cNvPr id="13" name="Straight Arrow Connector 12"/>
          <p:cNvCxnSpPr/>
          <p:nvPr/>
        </p:nvCxnSpPr>
        <p:spPr>
          <a:xfrm>
            <a:off x="838200" y="2438400"/>
            <a:ext cx="571500" cy="289864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83140" y="5898877"/>
            <a:ext cx="7964085" cy="415498"/>
          </a:xfrm>
          <a:prstGeom prst="rect">
            <a:avLst/>
          </a:prstGeom>
          <a:noFill/>
        </p:spPr>
        <p:txBody>
          <a:bodyPr wrap="square" rtlCol="0">
            <a:spAutoFit/>
          </a:bodyPr>
          <a:lstStyle/>
          <a:p>
            <a:pPr marL="285750" indent="-285750">
              <a:buFont typeface="Arial" panose="020B0604020202020204" pitchFamily="34" charset="0"/>
              <a:buChar char="•"/>
            </a:pPr>
            <a:r>
              <a:rPr lang="en-US" sz="2100" dirty="0" smtClean="0">
                <a:latin typeface="Calibri Light" panose="020F0302020204030204" pitchFamily="34" charset="0"/>
                <a:cs typeface="Calibri Light" panose="020F0302020204030204" pitchFamily="34" charset="0"/>
              </a:rPr>
              <a:t>The double arrows in the top left corner show you a breadcrumb trail.</a:t>
            </a:r>
            <a:endParaRPr lang="en-US" sz="2100" dirty="0">
              <a:latin typeface="Calibri Light" panose="020F0302020204030204" pitchFamily="34" charset="0"/>
              <a:cs typeface="Calibri Light" panose="020F0302020204030204" pitchFamily="34" charset="0"/>
            </a:endParaRPr>
          </a:p>
        </p:txBody>
      </p:sp>
      <p:cxnSp>
        <p:nvCxnSpPr>
          <p:cNvPr id="19" name="Straight Arrow Connector 18"/>
          <p:cNvCxnSpPr/>
          <p:nvPr/>
        </p:nvCxnSpPr>
        <p:spPr>
          <a:xfrm flipH="1">
            <a:off x="2209800" y="2438400"/>
            <a:ext cx="2133600" cy="23164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209800" y="2855976"/>
            <a:ext cx="1905000" cy="50681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752599" y="4485808"/>
            <a:ext cx="7083553" cy="1015663"/>
          </a:xfrm>
          <a:prstGeom prst="rect">
            <a:avLst/>
          </a:prstGeom>
          <a:noFill/>
        </p:spPr>
        <p:txBody>
          <a:bodyPr wrap="square" rtlCol="0">
            <a:spAutoFit/>
          </a:bodyPr>
          <a:lstStyle/>
          <a:p>
            <a:pPr marL="285750" indent="-285750">
              <a:buFont typeface="Arial" panose="020B0604020202020204" pitchFamily="34" charset="0"/>
              <a:buChar char="•"/>
            </a:pPr>
            <a:r>
              <a:rPr lang="en-US" sz="2100" dirty="0">
                <a:latin typeface="Calibri Light" panose="020F0302020204030204" pitchFamily="34" charset="0"/>
                <a:cs typeface="Calibri Light" panose="020F0302020204030204" pitchFamily="34" charset="0"/>
              </a:rPr>
              <a:t>To find a specific Proposal or Award, you can pull all of your related proposals and then sort by State.</a:t>
            </a:r>
          </a:p>
          <a:p>
            <a:endParaRPr lang="en-US" dirty="0"/>
          </a:p>
        </p:txBody>
      </p:sp>
    </p:spTree>
    <p:extLst>
      <p:ext uri="{BB962C8B-B14F-4D97-AF65-F5344CB8AC3E}">
        <p14:creationId xmlns:p14="http://schemas.microsoft.com/office/powerpoint/2010/main" val="3351277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Terminology and Navigation</a:t>
            </a:r>
            <a:endParaRPr lang="en-US" dirty="0"/>
          </a:p>
        </p:txBody>
      </p:sp>
      <p:sp>
        <p:nvSpPr>
          <p:cNvPr id="2" name="Content Placeholder 1"/>
          <p:cNvSpPr>
            <a:spLocks noGrp="1"/>
          </p:cNvSpPr>
          <p:nvPr>
            <p:ph sz="quarter" idx="1"/>
          </p:nvPr>
        </p:nvSpPr>
        <p:spPr>
          <a:xfrm>
            <a:off x="716618" y="1524000"/>
            <a:ext cx="7704667" cy="609600"/>
          </a:xfrm>
        </p:spPr>
        <p:txBody>
          <a:bodyPr>
            <a:normAutofit/>
          </a:bodyPr>
          <a:lstStyle/>
          <a:p>
            <a:pPr marL="0" indent="0" algn="ctr">
              <a:buNone/>
            </a:pPr>
            <a:r>
              <a:rPr lang="en-US" sz="2800" dirty="0" smtClean="0">
                <a:latin typeface="Calibri Light" panose="020F0302020204030204" pitchFamily="34" charset="0"/>
                <a:cs typeface="Calibri Light" panose="020F0302020204030204" pitchFamily="34" charset="0"/>
              </a:rPr>
              <a:t>#1. Workspace</a:t>
            </a:r>
            <a:endParaRPr lang="en-US" sz="2800" dirty="0">
              <a:latin typeface="Calibri Light" panose="020F0302020204030204" pitchFamily="34" charset="0"/>
              <a:cs typeface="Calibri Light" panose="020F0302020204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981200"/>
            <a:ext cx="8842248" cy="4724400"/>
          </a:xfrm>
          <a:prstGeom prst="rect">
            <a:avLst/>
          </a:prstGeom>
        </p:spPr>
      </p:pic>
      <p:sp>
        <p:nvSpPr>
          <p:cNvPr id="5" name="Rectangle 4"/>
          <p:cNvSpPr/>
          <p:nvPr/>
        </p:nvSpPr>
        <p:spPr>
          <a:xfrm>
            <a:off x="152400" y="1981200"/>
            <a:ext cx="1676400" cy="457200"/>
          </a:xfrm>
          <a:prstGeom prst="rect">
            <a:avLst/>
          </a:prstGeom>
          <a:no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43255" y="3276600"/>
            <a:ext cx="1685545" cy="3352800"/>
          </a:xfrm>
          <a:prstGeom prst="rect">
            <a:avLst/>
          </a:prstGeom>
          <a:no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05600" y="2057400"/>
            <a:ext cx="2209800" cy="381000"/>
          </a:xfrm>
          <a:prstGeom prst="rect">
            <a:avLst/>
          </a:prstGeom>
          <a:noFill/>
          <a:ln w="285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84254" y="1613569"/>
            <a:ext cx="812145" cy="461665"/>
          </a:xfrm>
          <a:prstGeom prst="rect">
            <a:avLst/>
          </a:prstGeom>
          <a:noFill/>
        </p:spPr>
        <p:txBody>
          <a:bodyPr wrap="none" rtlCol="0">
            <a:spAutoFit/>
          </a:bodyPr>
          <a:lstStyle/>
          <a:p>
            <a:r>
              <a:rPr lang="en-US" sz="2400" dirty="0" smtClean="0">
                <a:latin typeface="Calibri Light" panose="020F0302020204030204" pitchFamily="34" charset="0"/>
                <a:cs typeface="Calibri Light" panose="020F0302020204030204" pitchFamily="34" charset="0"/>
              </a:rPr>
              <a:t>State</a:t>
            </a:r>
            <a:endParaRPr lang="en-US" sz="2400" dirty="0">
              <a:latin typeface="Calibri Light" panose="020F0302020204030204" pitchFamily="34" charset="0"/>
              <a:cs typeface="Calibri Light" panose="020F0302020204030204" pitchFamily="34" charset="0"/>
            </a:endParaRPr>
          </a:p>
        </p:txBody>
      </p:sp>
      <p:sp>
        <p:nvSpPr>
          <p:cNvPr id="9" name="TextBox 8"/>
          <p:cNvSpPr txBox="1"/>
          <p:nvPr/>
        </p:nvSpPr>
        <p:spPr>
          <a:xfrm>
            <a:off x="1752600" y="5410200"/>
            <a:ext cx="1298753" cy="461665"/>
          </a:xfrm>
          <a:prstGeom prst="rect">
            <a:avLst/>
          </a:prstGeom>
          <a:noFill/>
        </p:spPr>
        <p:txBody>
          <a:bodyPr wrap="none" rtlCol="0">
            <a:spAutoFit/>
          </a:bodyPr>
          <a:lstStyle/>
          <a:p>
            <a:r>
              <a:rPr lang="en-US" sz="2400" dirty="0" smtClean="0">
                <a:latin typeface="Calibri Light" panose="020F0302020204030204" pitchFamily="34" charset="0"/>
                <a:cs typeface="Calibri Light" panose="020F0302020204030204" pitchFamily="34" charset="0"/>
              </a:rPr>
              <a:t>Activities</a:t>
            </a:r>
            <a:endParaRPr lang="en-US" dirty="0">
              <a:latin typeface="Calibri Light" panose="020F0302020204030204" pitchFamily="34" charset="0"/>
              <a:cs typeface="Calibri Light" panose="020F0302020204030204" pitchFamily="34" charset="0"/>
            </a:endParaRPr>
          </a:p>
        </p:txBody>
      </p:sp>
      <p:sp>
        <p:nvSpPr>
          <p:cNvPr id="10" name="Rectangle 9"/>
          <p:cNvSpPr/>
          <p:nvPr/>
        </p:nvSpPr>
        <p:spPr>
          <a:xfrm>
            <a:off x="6772119" y="1670514"/>
            <a:ext cx="2182905" cy="461665"/>
          </a:xfrm>
          <a:prstGeom prst="rect">
            <a:avLst/>
          </a:prstGeom>
        </p:spPr>
        <p:txBody>
          <a:bodyPr wrap="none">
            <a:spAutoFit/>
          </a:bodyPr>
          <a:lstStyle/>
          <a:p>
            <a:r>
              <a:rPr lang="en-US" sz="2400" dirty="0" smtClean="0">
                <a:latin typeface="Calibri Light" panose="020F0302020204030204" pitchFamily="34" charset="0"/>
                <a:cs typeface="Calibri Light" panose="020F0302020204030204" pitchFamily="34" charset="0"/>
              </a:rPr>
              <a:t>Current location</a:t>
            </a:r>
            <a:endParaRPr lang="en-US" sz="2400" dirty="0"/>
          </a:p>
        </p:txBody>
      </p:sp>
    </p:spTree>
    <p:extLst>
      <p:ext uri="{BB962C8B-B14F-4D97-AF65-F5344CB8AC3E}">
        <p14:creationId xmlns:p14="http://schemas.microsoft.com/office/powerpoint/2010/main" val="186925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_Civic">
  <a:themeElements>
    <a:clrScheme name="Custom 4">
      <a:dk1>
        <a:srgbClr val="782F40"/>
      </a:dk1>
      <a:lt1>
        <a:srgbClr val="FFFFFF"/>
      </a:lt1>
      <a:dk2>
        <a:srgbClr val="2C2A29"/>
      </a:dk2>
      <a:lt2>
        <a:srgbClr val="CEB888"/>
      </a:lt2>
      <a:accent1>
        <a:srgbClr val="782F40"/>
      </a:accent1>
      <a:accent2>
        <a:srgbClr val="2C2A29"/>
      </a:accent2>
      <a:accent3>
        <a:srgbClr val="782F40"/>
      </a:accent3>
      <a:accent4>
        <a:srgbClr val="8C7B70"/>
      </a:accent4>
      <a:accent5>
        <a:srgbClr val="2C2A29"/>
      </a:accent5>
      <a:accent6>
        <a:srgbClr val="782F40"/>
      </a:accent6>
      <a:hlink>
        <a:srgbClr val="782F40"/>
      </a:hlink>
      <a:folHlink>
        <a:srgbClr val="694F07"/>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Civic">
  <a:themeElements>
    <a:clrScheme name="Custom 4">
      <a:dk1>
        <a:srgbClr val="782F40"/>
      </a:dk1>
      <a:lt1>
        <a:srgbClr val="FFFFFF"/>
      </a:lt1>
      <a:dk2>
        <a:srgbClr val="2C2A29"/>
      </a:dk2>
      <a:lt2>
        <a:srgbClr val="CEB888"/>
      </a:lt2>
      <a:accent1>
        <a:srgbClr val="782F40"/>
      </a:accent1>
      <a:accent2>
        <a:srgbClr val="2C2A29"/>
      </a:accent2>
      <a:accent3>
        <a:srgbClr val="782F40"/>
      </a:accent3>
      <a:accent4>
        <a:srgbClr val="8C7B70"/>
      </a:accent4>
      <a:accent5>
        <a:srgbClr val="2C2A29"/>
      </a:accent5>
      <a:accent6>
        <a:srgbClr val="782F40"/>
      </a:accent6>
      <a:hlink>
        <a:srgbClr val="782F40"/>
      </a:hlink>
      <a:folHlink>
        <a:srgbClr val="694F07"/>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4BDF8C2ADE114088FB62E901D41E05" ma:contentTypeVersion="11" ma:contentTypeDescription="Create a new document." ma:contentTypeScope="" ma:versionID="a351e2d2d7aaf8c517e60facb044ca8f">
  <xsd:schema xmlns:xsd="http://www.w3.org/2001/XMLSchema" xmlns:xs="http://www.w3.org/2001/XMLSchema" xmlns:p="http://schemas.microsoft.com/office/2006/metadata/properties" xmlns:ns3="9a790c36-98b6-499c-b8e6-5b6be2298c84" xmlns:ns4="645d73ff-7029-43cd-9060-3a88f6d7f6d9" targetNamespace="http://schemas.microsoft.com/office/2006/metadata/properties" ma:root="true" ma:fieldsID="711ebf7d5b93c521414682d692a4a6de" ns3:_="" ns4:_="">
    <xsd:import namespace="9a790c36-98b6-499c-b8e6-5b6be2298c84"/>
    <xsd:import namespace="645d73ff-7029-43cd-9060-3a88f6d7f6d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790c36-98b6-499c-b8e6-5b6be2298c84"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45d73ff-7029-43cd-9060-3a88f6d7f6d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823BCDA-FB50-4DC0-BE4E-DA82E4315E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790c36-98b6-499c-b8e6-5b6be2298c84"/>
    <ds:schemaRef ds:uri="645d73ff-7029-43cd-9060-3a88f6d7f6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C48472A-8FD0-4E52-869C-23496E42E2F1}">
  <ds:schemaRefs>
    <ds:schemaRef ds:uri="http://schemas.microsoft.com/sharepoint/v3/contenttype/forms"/>
  </ds:schemaRefs>
</ds:datastoreItem>
</file>

<file path=customXml/itemProps3.xml><?xml version="1.0" encoding="utf-8"?>
<ds:datastoreItem xmlns:ds="http://schemas.openxmlformats.org/officeDocument/2006/customXml" ds:itemID="{45ED8DE2-738D-4CBD-9B58-CC5ABA0A9CD0}">
  <ds:schemaRefs>
    <ds:schemaRef ds:uri="645d73ff-7029-43cd-9060-3a88f6d7f6d9"/>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9a790c36-98b6-499c-b8e6-5b6be2298c8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Project Closeout Nov2016</Template>
  <TotalTime>21705</TotalTime>
  <Words>748</Words>
  <Application>Microsoft Office PowerPoint</Application>
  <PresentationFormat>On-screen Show (4:3)</PresentationFormat>
  <Paragraphs>84</Paragraphs>
  <Slides>12</Slides>
  <Notes>12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Arial</vt:lpstr>
      <vt:lpstr>Calibri</vt:lpstr>
      <vt:lpstr>Calibri Light</vt:lpstr>
      <vt:lpstr>Candara Light</vt:lpstr>
      <vt:lpstr>Garamond</vt:lpstr>
      <vt:lpstr>Wingdings</vt:lpstr>
      <vt:lpstr>Wingdings 2</vt:lpstr>
      <vt:lpstr>1_Civic</vt:lpstr>
      <vt:lpstr>Civic</vt:lpstr>
      <vt:lpstr>PowerPoint Presentation</vt:lpstr>
      <vt:lpstr>Overview</vt:lpstr>
      <vt:lpstr>PowerPoint Presentation</vt:lpstr>
      <vt:lpstr>Today’s Agenda</vt:lpstr>
      <vt:lpstr>Training and Resources</vt:lpstr>
      <vt:lpstr>Let’s Go!</vt:lpstr>
      <vt:lpstr>Terminology and Navigation</vt:lpstr>
      <vt:lpstr>Terminology and Navigation</vt:lpstr>
      <vt:lpstr>Terminology and Navigation</vt:lpstr>
      <vt:lpstr>Terminology and Navigation</vt:lpstr>
      <vt:lpstr>Terminology and Navigation</vt:lpstr>
      <vt:lpstr>Terminology and Navigation</vt:lpstr>
    </vt:vector>
  </TitlesOfParts>
  <Company>FSU Office of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Closeout</dc:title>
  <dc:creator>Durham, Andrea</dc:creator>
  <cp:lastModifiedBy>Angela Rowe</cp:lastModifiedBy>
  <cp:revision>175</cp:revision>
  <cp:lastPrinted>2018-04-20T19:54:33Z</cp:lastPrinted>
  <dcterms:created xsi:type="dcterms:W3CDTF">2014-02-28T19:54:23Z</dcterms:created>
  <dcterms:modified xsi:type="dcterms:W3CDTF">2020-06-01T12:36:28Z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0x010100904BDF8C2ADE114088FB62E901D41E05</vt:lpwstr>
  </property>
</Properties>
</file>